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4"/>
  </p:notesMasterIdLst>
  <p:handoutMasterIdLst>
    <p:handoutMasterId r:id="rId65"/>
  </p:handoutMasterIdLst>
  <p:sldIdLst>
    <p:sldId id="1288" r:id="rId2"/>
    <p:sldId id="1282" r:id="rId3"/>
    <p:sldId id="1242" r:id="rId4"/>
    <p:sldId id="1212" r:id="rId5"/>
    <p:sldId id="1280" r:id="rId6"/>
    <p:sldId id="1208" r:id="rId7"/>
    <p:sldId id="1209" r:id="rId8"/>
    <p:sldId id="1210" r:id="rId9"/>
    <p:sldId id="1211" r:id="rId10"/>
    <p:sldId id="1213" r:id="rId11"/>
    <p:sldId id="1214" r:id="rId12"/>
    <p:sldId id="1218" r:id="rId13"/>
    <p:sldId id="1219" r:id="rId14"/>
    <p:sldId id="1221" r:id="rId15"/>
    <p:sldId id="1222" r:id="rId16"/>
    <p:sldId id="1223" r:id="rId17"/>
    <p:sldId id="1281" r:id="rId18"/>
    <p:sldId id="1224" r:id="rId19"/>
    <p:sldId id="1225" r:id="rId20"/>
    <p:sldId id="1227" r:id="rId21"/>
    <p:sldId id="1228" r:id="rId22"/>
    <p:sldId id="1230" r:id="rId23"/>
    <p:sldId id="1231" r:id="rId24"/>
    <p:sldId id="1232" r:id="rId25"/>
    <p:sldId id="1233" r:id="rId26"/>
    <p:sldId id="1234" r:id="rId27"/>
    <p:sldId id="1235" r:id="rId28"/>
    <p:sldId id="1236" r:id="rId29"/>
    <p:sldId id="1237" r:id="rId30"/>
    <p:sldId id="1239" r:id="rId31"/>
    <p:sldId id="1240" r:id="rId32"/>
    <p:sldId id="1241" r:id="rId33"/>
    <p:sldId id="1243" r:id="rId34"/>
    <p:sldId id="1283" r:id="rId35"/>
    <p:sldId id="1244" r:id="rId36"/>
    <p:sldId id="1245" r:id="rId37"/>
    <p:sldId id="1246" r:id="rId38"/>
    <p:sldId id="1247" r:id="rId39"/>
    <p:sldId id="1248" r:id="rId40"/>
    <p:sldId id="1249" r:id="rId41"/>
    <p:sldId id="1284" r:id="rId42"/>
    <p:sldId id="1250" r:id="rId43"/>
    <p:sldId id="1251" r:id="rId44"/>
    <p:sldId id="1252" r:id="rId45"/>
    <p:sldId id="1253" r:id="rId46"/>
    <p:sldId id="1254" r:id="rId47"/>
    <p:sldId id="1255" r:id="rId48"/>
    <p:sldId id="1256" r:id="rId49"/>
    <p:sldId id="1257" r:id="rId50"/>
    <p:sldId id="1285" r:id="rId51"/>
    <p:sldId id="1258" r:id="rId52"/>
    <p:sldId id="1259" r:id="rId53"/>
    <p:sldId id="1260" r:id="rId54"/>
    <p:sldId id="1261" r:id="rId55"/>
    <p:sldId id="1262" r:id="rId56"/>
    <p:sldId id="1263" r:id="rId57"/>
    <p:sldId id="1264" r:id="rId58"/>
    <p:sldId id="1265" r:id="rId59"/>
    <p:sldId id="1286" r:id="rId60"/>
    <p:sldId id="1266" r:id="rId61"/>
    <p:sldId id="1267" r:id="rId62"/>
    <p:sldId id="1268" r:id="rId63"/>
  </p:sldIdLst>
  <p:sldSz cx="9144000" cy="6858000" type="screen4x3"/>
  <p:notesSz cx="6781800" cy="9918700"/>
  <p:defaultTextStyle>
    <a:defPPr>
      <a:defRPr lang="de-DE"/>
    </a:defPPr>
    <a:lvl1pPr algn="ctr" rtl="0" fontAlgn="base">
      <a:spcBef>
        <a:spcPct val="0"/>
      </a:spcBef>
      <a:spcAft>
        <a:spcPct val="0"/>
      </a:spcAft>
      <a:defRPr sz="1200" kern="1200">
        <a:solidFill>
          <a:schemeClr val="tx1"/>
        </a:solidFill>
        <a:latin typeface="Arial" charset="0"/>
        <a:ea typeface="+mn-ea"/>
        <a:cs typeface="Arial" charset="0"/>
      </a:defRPr>
    </a:lvl1pPr>
    <a:lvl2pPr marL="457200" algn="ctr" rtl="0" fontAlgn="base">
      <a:spcBef>
        <a:spcPct val="0"/>
      </a:spcBef>
      <a:spcAft>
        <a:spcPct val="0"/>
      </a:spcAft>
      <a:defRPr sz="1200" kern="1200">
        <a:solidFill>
          <a:schemeClr val="tx1"/>
        </a:solidFill>
        <a:latin typeface="Arial" charset="0"/>
        <a:ea typeface="+mn-ea"/>
        <a:cs typeface="Arial" charset="0"/>
      </a:defRPr>
    </a:lvl2pPr>
    <a:lvl3pPr marL="914400" algn="ctr" rtl="0" fontAlgn="base">
      <a:spcBef>
        <a:spcPct val="0"/>
      </a:spcBef>
      <a:spcAft>
        <a:spcPct val="0"/>
      </a:spcAft>
      <a:defRPr sz="1200" kern="1200">
        <a:solidFill>
          <a:schemeClr val="tx1"/>
        </a:solidFill>
        <a:latin typeface="Arial" charset="0"/>
        <a:ea typeface="+mn-ea"/>
        <a:cs typeface="Arial" charset="0"/>
      </a:defRPr>
    </a:lvl3pPr>
    <a:lvl4pPr marL="1371600" algn="ctr" rtl="0" fontAlgn="base">
      <a:spcBef>
        <a:spcPct val="0"/>
      </a:spcBef>
      <a:spcAft>
        <a:spcPct val="0"/>
      </a:spcAft>
      <a:defRPr sz="1200" kern="1200">
        <a:solidFill>
          <a:schemeClr val="tx1"/>
        </a:solidFill>
        <a:latin typeface="Arial" charset="0"/>
        <a:ea typeface="+mn-ea"/>
        <a:cs typeface="Arial" charset="0"/>
      </a:defRPr>
    </a:lvl4pPr>
    <a:lvl5pPr marL="1828800" algn="ctr"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CC9900"/>
    <a:srgbClr val="0000CC"/>
    <a:srgbClr val="FFFF99"/>
    <a:srgbClr val="FFCC99"/>
    <a:srgbClr val="FFCC66"/>
    <a:srgbClr val="FF0701"/>
    <a:srgbClr val="3333CC"/>
    <a:srgbClr val="52B1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90154" autoAdjust="0"/>
  </p:normalViewPr>
  <p:slideViewPr>
    <p:cSldViewPr>
      <p:cViewPr varScale="1">
        <p:scale>
          <a:sx n="75" d="100"/>
          <a:sy n="75" d="100"/>
        </p:scale>
        <p:origin x="400"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en-US" altLang="de-DE"/>
          </a:p>
        </p:txBody>
      </p:sp>
      <p:sp>
        <p:nvSpPr>
          <p:cNvPr id="132099" name="Rectangle 3"/>
          <p:cNvSpPr>
            <a:spLocks noGrp="1" noChangeArrowheads="1"/>
          </p:cNvSpPr>
          <p:nvPr>
            <p:ph type="dt" sz="quarter"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en-US" altLang="de-DE"/>
          </a:p>
        </p:txBody>
      </p:sp>
      <p:sp>
        <p:nvSpPr>
          <p:cNvPr id="132100" name="Rectangle 4"/>
          <p:cNvSpPr>
            <a:spLocks noGrp="1" noChangeArrowheads="1"/>
          </p:cNvSpPr>
          <p:nvPr>
            <p:ph type="ftr" sz="quarter" idx="2"/>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en-US" altLang="de-DE"/>
          </a:p>
        </p:txBody>
      </p:sp>
      <p:sp>
        <p:nvSpPr>
          <p:cNvPr id="132101" name="Rectangle 5"/>
          <p:cNvSpPr>
            <a:spLocks noGrp="1" noChangeArrowheads="1"/>
          </p:cNvSpPr>
          <p:nvPr>
            <p:ph type="sldNum" sz="quarter" idx="3"/>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E5A8AB54-7787-4AC4-BDC4-86C8883C3FFB}" type="slidenum">
              <a:rPr lang="en-US" altLang="de-DE"/>
              <a:pPr>
                <a:defRPr/>
              </a:pPr>
              <a:t>‹Nr.›</a:t>
            </a:fld>
            <a:endParaRPr lang="en-US" altLang="de-DE"/>
          </a:p>
        </p:txBody>
      </p:sp>
    </p:spTree>
    <p:extLst>
      <p:ext uri="{BB962C8B-B14F-4D97-AF65-F5344CB8AC3E}">
        <p14:creationId xmlns:p14="http://schemas.microsoft.com/office/powerpoint/2010/main" val="2064546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de-DE" altLang="de-DE"/>
          </a:p>
        </p:txBody>
      </p:sp>
      <p:sp>
        <p:nvSpPr>
          <p:cNvPr id="3075" name="Rectangle 3"/>
          <p:cNvSpPr>
            <a:spLocks noGrp="1" noChangeArrowheads="1"/>
          </p:cNvSpPr>
          <p:nvPr>
            <p:ph type="dt"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de-DE" altLang="de-DE"/>
          </a:p>
        </p:txBody>
      </p:sp>
      <p:sp>
        <p:nvSpPr>
          <p:cNvPr id="54276" name="Rectangle 4"/>
          <p:cNvSpPr>
            <a:spLocks noGrp="1" noRot="1" noChangeAspect="1" noChangeArrowheads="1" noTextEdit="1"/>
          </p:cNvSpPr>
          <p:nvPr>
            <p:ph type="sldImg" idx="2"/>
          </p:nvPr>
        </p:nvSpPr>
        <p:spPr bwMode="auto">
          <a:xfrm>
            <a:off x="911225" y="744538"/>
            <a:ext cx="4959350" cy="37195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7863" y="4711700"/>
            <a:ext cx="5426075"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de-DE" altLang="de-DE"/>
          </a:p>
        </p:txBody>
      </p:sp>
      <p:sp>
        <p:nvSpPr>
          <p:cNvPr id="3079" name="Rectangle 7"/>
          <p:cNvSpPr>
            <a:spLocks noGrp="1" noChangeArrowheads="1"/>
          </p:cNvSpPr>
          <p:nvPr>
            <p:ph type="sldNum" sz="quarter" idx="5"/>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29CEF06C-B910-4FAD-A5E6-775894F8EE33}" type="slidenum">
              <a:rPr lang="de-DE" altLang="de-DE"/>
              <a:pPr>
                <a:defRPr/>
              </a:pPr>
              <a:t>‹Nr.›</a:t>
            </a:fld>
            <a:endParaRPr lang="de-DE" altLang="de-DE"/>
          </a:p>
        </p:txBody>
      </p:sp>
    </p:spTree>
    <p:extLst>
      <p:ext uri="{BB962C8B-B14F-4D97-AF65-F5344CB8AC3E}">
        <p14:creationId xmlns:p14="http://schemas.microsoft.com/office/powerpoint/2010/main" val="6025982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73917EFD-3C9F-4F81-B760-9000E55AF854}" type="slidenum">
              <a:rPr lang="de-DE" altLang="de-DE"/>
              <a:pPr>
                <a:defRPr/>
              </a:pPr>
              <a:t>‹Nr.›</a:t>
            </a:fld>
            <a:endParaRPr lang="de-DE" altLang="de-DE"/>
          </a:p>
        </p:txBody>
      </p:sp>
    </p:spTree>
    <p:extLst>
      <p:ext uri="{BB962C8B-B14F-4D97-AF65-F5344CB8AC3E}">
        <p14:creationId xmlns:p14="http://schemas.microsoft.com/office/powerpoint/2010/main" val="30056113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CF7F6EFC-FC9D-4D19-8849-5E2A1F716224}" type="slidenum">
              <a:rPr lang="de-DE" altLang="de-DE"/>
              <a:pPr>
                <a:defRPr/>
              </a:pPr>
              <a:t>‹Nr.›</a:t>
            </a:fld>
            <a:endParaRPr lang="de-DE" altLang="de-DE"/>
          </a:p>
        </p:txBody>
      </p:sp>
    </p:spTree>
    <p:extLst>
      <p:ext uri="{BB962C8B-B14F-4D97-AF65-F5344CB8AC3E}">
        <p14:creationId xmlns:p14="http://schemas.microsoft.com/office/powerpoint/2010/main" val="181976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30175"/>
            <a:ext cx="2057400" cy="6538913"/>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30175"/>
            <a:ext cx="6019800" cy="6538913"/>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4D01833A-3B55-4D9B-B178-5451B2B2B1D0}" type="slidenum">
              <a:rPr lang="de-DE" altLang="de-DE"/>
              <a:pPr>
                <a:defRPr/>
              </a:pPr>
              <a:t>‹Nr.›</a:t>
            </a:fld>
            <a:endParaRPr lang="de-DE" altLang="de-DE"/>
          </a:p>
        </p:txBody>
      </p:sp>
    </p:spTree>
    <p:extLst>
      <p:ext uri="{BB962C8B-B14F-4D97-AF65-F5344CB8AC3E}">
        <p14:creationId xmlns:p14="http://schemas.microsoft.com/office/powerpoint/2010/main" val="213143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EED81A54-E60C-4E03-A5C6-08FAFB55BF65}" type="slidenum">
              <a:rPr lang="de-DE" altLang="de-DE"/>
              <a:pPr>
                <a:defRPr/>
              </a:pPr>
              <a:t>‹Nr.›</a:t>
            </a:fld>
            <a:endParaRPr lang="de-DE" altLang="de-DE"/>
          </a:p>
        </p:txBody>
      </p:sp>
    </p:spTree>
    <p:extLst>
      <p:ext uri="{BB962C8B-B14F-4D97-AF65-F5344CB8AC3E}">
        <p14:creationId xmlns:p14="http://schemas.microsoft.com/office/powerpoint/2010/main" val="116372567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6"/>
          <p:cNvSpPr>
            <a:spLocks noGrp="1" noChangeArrowheads="1"/>
          </p:cNvSpPr>
          <p:nvPr>
            <p:ph type="sldNum" sz="quarter" idx="10"/>
          </p:nvPr>
        </p:nvSpPr>
        <p:spPr>
          <a:ln/>
        </p:spPr>
        <p:txBody>
          <a:bodyPr/>
          <a:lstStyle>
            <a:lvl1pPr>
              <a:defRPr/>
            </a:lvl1pPr>
          </a:lstStyle>
          <a:p>
            <a:pPr>
              <a:defRPr/>
            </a:pPr>
            <a:fld id="{01ABB0D5-BA17-432A-A083-5E9EB101FCD3}" type="slidenum">
              <a:rPr lang="de-DE" altLang="de-DE"/>
              <a:pPr>
                <a:defRPr/>
              </a:pPr>
              <a:t>‹Nr.›</a:t>
            </a:fld>
            <a:endParaRPr lang="de-DE" altLang="de-DE"/>
          </a:p>
        </p:txBody>
      </p:sp>
    </p:spTree>
    <p:extLst>
      <p:ext uri="{BB962C8B-B14F-4D97-AF65-F5344CB8AC3E}">
        <p14:creationId xmlns:p14="http://schemas.microsoft.com/office/powerpoint/2010/main" val="397224555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6"/>
          <p:cNvSpPr>
            <a:spLocks noGrp="1" noChangeArrowheads="1"/>
          </p:cNvSpPr>
          <p:nvPr>
            <p:ph type="sldNum" sz="quarter" idx="10"/>
          </p:nvPr>
        </p:nvSpPr>
        <p:spPr>
          <a:ln/>
        </p:spPr>
        <p:txBody>
          <a:bodyPr/>
          <a:lstStyle>
            <a:lvl1pPr>
              <a:defRPr/>
            </a:lvl1pPr>
          </a:lstStyle>
          <a:p>
            <a:pPr>
              <a:defRPr/>
            </a:pPr>
            <a:fld id="{0F75F677-3C58-4D96-988C-15361F3C177C}" type="slidenum">
              <a:rPr lang="de-DE" altLang="de-DE"/>
              <a:pPr>
                <a:defRPr/>
              </a:pPr>
              <a:t>‹Nr.›</a:t>
            </a:fld>
            <a:endParaRPr lang="de-DE" altLang="de-DE"/>
          </a:p>
        </p:txBody>
      </p:sp>
    </p:spTree>
    <p:extLst>
      <p:ext uri="{BB962C8B-B14F-4D97-AF65-F5344CB8AC3E}">
        <p14:creationId xmlns:p14="http://schemas.microsoft.com/office/powerpoint/2010/main" val="6780877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6"/>
          <p:cNvSpPr>
            <a:spLocks noGrp="1" noChangeArrowheads="1"/>
          </p:cNvSpPr>
          <p:nvPr>
            <p:ph type="sldNum" sz="quarter" idx="10"/>
          </p:nvPr>
        </p:nvSpPr>
        <p:spPr>
          <a:ln/>
        </p:spPr>
        <p:txBody>
          <a:bodyPr/>
          <a:lstStyle>
            <a:lvl1pPr>
              <a:defRPr/>
            </a:lvl1pPr>
          </a:lstStyle>
          <a:p>
            <a:pPr>
              <a:defRPr/>
            </a:pPr>
            <a:fld id="{0764C323-AEB0-4F88-A9A5-750A8368DF83}" type="slidenum">
              <a:rPr lang="de-DE" altLang="de-DE"/>
              <a:pPr>
                <a:defRPr/>
              </a:pPr>
              <a:t>‹Nr.›</a:t>
            </a:fld>
            <a:endParaRPr lang="de-DE" altLang="de-DE"/>
          </a:p>
        </p:txBody>
      </p:sp>
    </p:spTree>
    <p:extLst>
      <p:ext uri="{BB962C8B-B14F-4D97-AF65-F5344CB8AC3E}">
        <p14:creationId xmlns:p14="http://schemas.microsoft.com/office/powerpoint/2010/main" val="117628404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6"/>
          <p:cNvSpPr>
            <a:spLocks noGrp="1" noChangeArrowheads="1"/>
          </p:cNvSpPr>
          <p:nvPr>
            <p:ph type="sldNum" sz="quarter" idx="10"/>
          </p:nvPr>
        </p:nvSpPr>
        <p:spPr>
          <a:ln/>
        </p:spPr>
        <p:txBody>
          <a:bodyPr/>
          <a:lstStyle>
            <a:lvl1pPr>
              <a:defRPr/>
            </a:lvl1pPr>
          </a:lstStyle>
          <a:p>
            <a:pPr>
              <a:defRPr/>
            </a:pPr>
            <a:fld id="{281D9343-E757-473A-B365-895B83CA8D9D}" type="slidenum">
              <a:rPr lang="de-DE" altLang="de-DE"/>
              <a:pPr>
                <a:defRPr/>
              </a:pPr>
              <a:t>‹Nr.›</a:t>
            </a:fld>
            <a:endParaRPr lang="de-DE" altLang="de-DE"/>
          </a:p>
        </p:txBody>
      </p:sp>
    </p:spTree>
    <p:extLst>
      <p:ext uri="{BB962C8B-B14F-4D97-AF65-F5344CB8AC3E}">
        <p14:creationId xmlns:p14="http://schemas.microsoft.com/office/powerpoint/2010/main" val="24231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DDD45B8-53DB-4219-A026-0A728A62226B}" type="slidenum">
              <a:rPr lang="de-DE" altLang="de-DE"/>
              <a:pPr>
                <a:defRPr/>
              </a:pPr>
              <a:t>‹Nr.›</a:t>
            </a:fld>
            <a:endParaRPr lang="de-DE" altLang="de-DE"/>
          </a:p>
        </p:txBody>
      </p:sp>
    </p:spTree>
    <p:extLst>
      <p:ext uri="{BB962C8B-B14F-4D97-AF65-F5344CB8AC3E}">
        <p14:creationId xmlns:p14="http://schemas.microsoft.com/office/powerpoint/2010/main" val="341754129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3AA39BF1-67B1-444F-97F9-F113A91F134C}" type="slidenum">
              <a:rPr lang="de-DE" altLang="de-DE"/>
              <a:pPr>
                <a:defRPr/>
              </a:pPr>
              <a:t>‹Nr.›</a:t>
            </a:fld>
            <a:endParaRPr lang="de-DE" altLang="de-DE"/>
          </a:p>
        </p:txBody>
      </p:sp>
    </p:spTree>
    <p:extLst>
      <p:ext uri="{BB962C8B-B14F-4D97-AF65-F5344CB8AC3E}">
        <p14:creationId xmlns:p14="http://schemas.microsoft.com/office/powerpoint/2010/main" val="157223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4BE3BA4C-3508-49A6-A43E-A45DAA04756B}" type="slidenum">
              <a:rPr lang="de-DE" altLang="de-DE"/>
              <a:pPr>
                <a:defRPr/>
              </a:pPr>
              <a:t>‹Nr.›</a:t>
            </a:fld>
            <a:endParaRPr lang="de-DE" altLang="de-DE"/>
          </a:p>
        </p:txBody>
      </p:sp>
    </p:spTree>
    <p:extLst>
      <p:ext uri="{BB962C8B-B14F-4D97-AF65-F5344CB8AC3E}">
        <p14:creationId xmlns:p14="http://schemas.microsoft.com/office/powerpoint/2010/main" val="1406714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p:nvSpPr>
        <p:spPr bwMode="auto">
          <a:xfrm>
            <a:off x="0" y="6813550"/>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7" name="Rectangle 8"/>
          <p:cNvSpPr>
            <a:spLocks noChangeArrowheads="1"/>
          </p:cNvSpPr>
          <p:nvPr/>
        </p:nvSpPr>
        <p:spPr bwMode="auto">
          <a:xfrm>
            <a:off x="0" y="0"/>
            <a:ext cx="9144000" cy="11588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8" name="Rectangle 2"/>
          <p:cNvSpPr>
            <a:spLocks noGrp="1" noChangeArrowheads="1"/>
          </p:cNvSpPr>
          <p:nvPr>
            <p:ph type="title"/>
          </p:nvPr>
        </p:nvSpPr>
        <p:spPr bwMode="auto">
          <a:xfrm>
            <a:off x="1187450" y="130175"/>
            <a:ext cx="74993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9" name="Rectangle 3"/>
          <p:cNvSpPr>
            <a:spLocks noGrp="1" noChangeArrowheads="1"/>
          </p:cNvSpPr>
          <p:nvPr>
            <p:ph type="body" idx="1"/>
          </p:nvPr>
        </p:nvSpPr>
        <p:spPr bwMode="auto">
          <a:xfrm>
            <a:off x="457200" y="692150"/>
            <a:ext cx="8229600" cy="5976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endParaRPr lang="de-DE" altLang="de-DE" smtClean="0"/>
          </a:p>
        </p:txBody>
      </p:sp>
      <p:sp>
        <p:nvSpPr>
          <p:cNvPr id="1030" name="Rectangle 6"/>
          <p:cNvSpPr>
            <a:spLocks noGrp="1" noChangeArrowheads="1"/>
          </p:cNvSpPr>
          <p:nvPr>
            <p:ph type="sldNum" sz="quarter" idx="4"/>
          </p:nvPr>
        </p:nvSpPr>
        <p:spPr bwMode="auto">
          <a:xfrm>
            <a:off x="8316913" y="6453188"/>
            <a:ext cx="792162"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B0CCB4AB-8E0F-44BD-A620-67E1C908652A}" type="slidenum">
              <a:rPr lang="de-DE" altLang="de-DE"/>
              <a:pPr>
                <a:defRPr/>
              </a:pPr>
              <a:t>‹Nr.›</a:t>
            </a:fld>
            <a:endParaRPr lang="de-DE" altLang="de-DE"/>
          </a:p>
        </p:txBody>
      </p:sp>
      <p:sp>
        <p:nvSpPr>
          <p:cNvPr id="1034" name="Rectangle 14"/>
          <p:cNvSpPr>
            <a:spLocks noChangeArrowheads="1"/>
          </p:cNvSpPr>
          <p:nvPr/>
        </p:nvSpPr>
        <p:spPr bwMode="auto">
          <a:xfrm>
            <a:off x="0" y="549275"/>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2" name="Textfeld 1"/>
          <p:cNvSpPr txBox="1"/>
          <p:nvPr/>
        </p:nvSpPr>
        <p:spPr>
          <a:xfrm>
            <a:off x="29658" y="6553200"/>
            <a:ext cx="2117888" cy="276999"/>
          </a:xfrm>
          <a:prstGeom prst="rect">
            <a:avLst/>
          </a:prstGeom>
          <a:noFill/>
        </p:spPr>
        <p:txBody>
          <a:bodyPr wrap="none" rtlCol="0">
            <a:spAutoFit/>
          </a:bodyPr>
          <a:lstStyle/>
          <a:p>
            <a:r>
              <a:rPr lang="de-DE" sz="1200" dirty="0" smtClean="0"/>
              <a:t>Design digitaler Schaltkreise</a:t>
            </a:r>
            <a:endParaRPr lang="de-DE" sz="1200" dirty="0"/>
          </a:p>
        </p:txBody>
      </p:sp>
      <p:pic>
        <p:nvPicPr>
          <p:cNvPr id="299011" name="Picture 3" descr="C:\Users\ivan\Desktop\logos\Logo_KIT_v7.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382000" y="193865"/>
            <a:ext cx="685800" cy="312614"/>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cs typeface="Arial" charset="0"/>
        </a:defRPr>
      </a:lvl2pPr>
      <a:lvl3pPr algn="ctr" rtl="0" eaLnBrk="0" fontAlgn="base" hangingPunct="0">
        <a:spcBef>
          <a:spcPct val="0"/>
        </a:spcBef>
        <a:spcAft>
          <a:spcPct val="0"/>
        </a:spcAft>
        <a:defRPr sz="2400">
          <a:solidFill>
            <a:schemeClr val="tx2"/>
          </a:solidFill>
          <a:latin typeface="Arial" charset="0"/>
          <a:cs typeface="Arial" charset="0"/>
        </a:defRPr>
      </a:lvl3pPr>
      <a:lvl4pPr algn="ctr" rtl="0" eaLnBrk="0" fontAlgn="base" hangingPunct="0">
        <a:spcBef>
          <a:spcPct val="0"/>
        </a:spcBef>
        <a:spcAft>
          <a:spcPct val="0"/>
        </a:spcAft>
        <a:defRPr sz="2400">
          <a:solidFill>
            <a:schemeClr val="tx2"/>
          </a:solidFill>
          <a:latin typeface="Arial" charset="0"/>
          <a:cs typeface="Arial" charset="0"/>
        </a:defRPr>
      </a:lvl4pPr>
      <a:lvl5pPr algn="ctr" rtl="0" eaLnBrk="0" fontAlgn="base" hangingPunct="0">
        <a:spcBef>
          <a:spcPct val="0"/>
        </a:spcBef>
        <a:spcAft>
          <a:spcPct val="0"/>
        </a:spcAft>
        <a:defRPr sz="2400">
          <a:solidFill>
            <a:schemeClr val="tx2"/>
          </a:solidFill>
          <a:latin typeface="Arial" charset="0"/>
          <a:cs typeface="Arial" charset="0"/>
        </a:defRPr>
      </a:lvl5pPr>
      <a:lvl6pPr marL="457200" algn="ctr" rtl="0" fontAlgn="base">
        <a:spcBef>
          <a:spcPct val="0"/>
        </a:spcBef>
        <a:spcAft>
          <a:spcPct val="0"/>
        </a:spcAft>
        <a:defRPr sz="2400">
          <a:solidFill>
            <a:schemeClr val="tx2"/>
          </a:solidFill>
          <a:latin typeface="Arial" charset="0"/>
          <a:cs typeface="Arial" charset="0"/>
        </a:defRPr>
      </a:lvl6pPr>
      <a:lvl7pPr marL="914400" algn="ctr" rtl="0" fontAlgn="base">
        <a:spcBef>
          <a:spcPct val="0"/>
        </a:spcBef>
        <a:spcAft>
          <a:spcPct val="0"/>
        </a:spcAft>
        <a:defRPr sz="2400">
          <a:solidFill>
            <a:schemeClr val="tx2"/>
          </a:solidFill>
          <a:latin typeface="Arial" charset="0"/>
          <a:cs typeface="Arial" charset="0"/>
        </a:defRPr>
      </a:lvl7pPr>
      <a:lvl8pPr marL="1371600" algn="ctr" rtl="0" fontAlgn="base">
        <a:spcBef>
          <a:spcPct val="0"/>
        </a:spcBef>
        <a:spcAft>
          <a:spcPct val="0"/>
        </a:spcAft>
        <a:defRPr sz="2400">
          <a:solidFill>
            <a:schemeClr val="tx2"/>
          </a:solidFill>
          <a:latin typeface="Arial" charset="0"/>
          <a:cs typeface="Arial" charset="0"/>
        </a:defRPr>
      </a:lvl8pPr>
      <a:lvl9pPr marL="1828800" algn="ctr" rtl="0" fontAlgn="base">
        <a:spcBef>
          <a:spcPct val="0"/>
        </a:spcBef>
        <a:spcAft>
          <a:spcPct val="0"/>
        </a:spcAft>
        <a:defRPr sz="2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cs typeface="+mn-cs"/>
        </a:defRPr>
      </a:lvl2pPr>
      <a:lvl3pPr marL="1143000" indent="-228600" algn="l" rtl="0" eaLnBrk="0" fontAlgn="base" hangingPunct="0">
        <a:spcBef>
          <a:spcPct val="20000"/>
        </a:spcBef>
        <a:spcAft>
          <a:spcPct val="0"/>
        </a:spcAft>
        <a:buChar char="•"/>
        <a:defRPr sz="1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2051050"/>
          </a:xfrm>
        </p:spPr>
        <p:txBody>
          <a:bodyPr/>
          <a:lstStyle/>
          <a:p>
            <a:r>
              <a:rPr lang="de-DE" dirty="0" smtClean="0"/>
              <a:t>Setup </a:t>
            </a:r>
            <a:r>
              <a:rPr lang="de-DE" dirty="0" err="1" smtClean="0"/>
              <a:t>and</a:t>
            </a:r>
            <a:r>
              <a:rPr lang="de-DE" dirty="0" smtClean="0"/>
              <a:t> Hold</a:t>
            </a:r>
          </a:p>
          <a:p>
            <a:r>
              <a:rPr lang="de-DE" dirty="0" err="1" smtClean="0"/>
              <a:t>Kodierer</a:t>
            </a:r>
            <a:endParaRPr lang="de-DE" dirty="0" smtClean="0"/>
          </a:p>
          <a:p>
            <a:r>
              <a:rPr lang="de-DE" dirty="0" err="1" smtClean="0"/>
              <a:t>Karnough</a:t>
            </a:r>
            <a:r>
              <a:rPr lang="de-DE" dirty="0" smtClean="0"/>
              <a:t>-Tafeln</a:t>
            </a:r>
          </a:p>
          <a:p>
            <a:r>
              <a:rPr lang="de-DE" dirty="0" err="1" smtClean="0"/>
              <a:t>Glitch</a:t>
            </a:r>
            <a:endParaRPr lang="de-DE" dirty="0" smtClean="0"/>
          </a:p>
          <a:p>
            <a:r>
              <a:rPr lang="de-DE" dirty="0"/>
              <a:t>Grey </a:t>
            </a:r>
            <a:r>
              <a:rPr lang="de-DE" dirty="0" smtClean="0"/>
              <a:t>Code</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a:t>
            </a:fld>
            <a:endParaRPr lang="de-DE" altLang="de-DE"/>
          </a:p>
        </p:txBody>
      </p:sp>
    </p:spTree>
    <p:extLst>
      <p:ext uri="{BB962C8B-B14F-4D97-AF65-F5344CB8AC3E}">
        <p14:creationId xmlns:p14="http://schemas.microsoft.com/office/powerpoint/2010/main" val="1328031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a:t>
            </a:r>
            <a:r>
              <a:rPr lang="de-DE" dirty="0" smtClean="0"/>
              <a:t>Verletzung</a:t>
            </a:r>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Gleichschenkliges Dreieck 10"/>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5" name="Gerade Verbindung 64"/>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65"/>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048000" y="3962400"/>
            <a:ext cx="926280" cy="276999"/>
          </a:xfrm>
          <a:prstGeom prst="rect">
            <a:avLst/>
          </a:prstGeom>
          <a:noFill/>
        </p:spPr>
        <p:txBody>
          <a:bodyPr wrap="none" rtlCol="0">
            <a:spAutoFit/>
          </a:bodyPr>
          <a:lstStyle/>
          <a:p>
            <a:r>
              <a:rPr lang="de-DE" dirty="0" smtClean="0"/>
              <a:t>Takt-</a:t>
            </a:r>
            <a:r>
              <a:rPr lang="de-DE" dirty="0" err="1" smtClean="0"/>
              <a:t>Buffer</a:t>
            </a:r>
            <a:endParaRPr lang="de-DE" dirty="0"/>
          </a:p>
        </p:txBody>
      </p:sp>
    </p:spTree>
    <p:extLst>
      <p:ext uri="{BB962C8B-B14F-4D97-AF65-F5344CB8AC3E}">
        <p14:creationId xmlns:p14="http://schemas.microsoft.com/office/powerpoint/2010/main" val="4769623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11</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Gleichschenkliges Dreieck 69"/>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1" name="Gerade Verbindung 70"/>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025643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12</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mit Pfeil 86"/>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Gleichschenkliges Dreieck 88"/>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0" name="Gerade Verbindung 89"/>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mit Pfeil 92"/>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mit Pfeil 94"/>
          <p:cNvCxnSpPr/>
          <p:nvPr/>
        </p:nvCxnSpPr>
        <p:spPr bwMode="auto">
          <a:xfrm>
            <a:off x="1675715" y="5715000"/>
            <a:ext cx="153085"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feld 95"/>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97" name="Gerade Verbindung 96"/>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676400" y="41910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Textfeld 99"/>
          <p:cNvSpPr txBox="1"/>
          <p:nvPr/>
        </p:nvSpPr>
        <p:spPr>
          <a:xfrm>
            <a:off x="1322479" y="3914001"/>
            <a:ext cx="575799" cy="276999"/>
          </a:xfrm>
          <a:prstGeom prst="rect">
            <a:avLst/>
          </a:prstGeom>
          <a:noFill/>
        </p:spPr>
        <p:txBody>
          <a:bodyPr wrap="none" rtlCol="0">
            <a:spAutoFit/>
          </a:bodyPr>
          <a:lstStyle/>
          <a:p>
            <a:r>
              <a:rPr lang="de-DE" dirty="0" smtClean="0"/>
              <a:t>Delay</a:t>
            </a:r>
            <a:endParaRPr lang="de-DE" dirty="0"/>
          </a:p>
        </p:txBody>
      </p:sp>
      <p:cxnSp>
        <p:nvCxnSpPr>
          <p:cNvPr id="101" name="Gerade Verbindung mit Pfeil 100"/>
          <p:cNvCxnSpPr/>
          <p:nvPr/>
        </p:nvCxnSpPr>
        <p:spPr bwMode="auto">
          <a:xfrm>
            <a:off x="4191000" y="2895600"/>
            <a:ext cx="16002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72985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13</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39624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mit Pfeil 86"/>
          <p:cNvCxnSpPr/>
          <p:nvPr/>
        </p:nvCxnSpPr>
        <p:spPr bwMode="auto">
          <a:xfrm flipV="1">
            <a:off x="41148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Gleichschenkliges Dreieck 88"/>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0" name="Gerade Verbindung 89"/>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mit Pfeil 92"/>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feld 95"/>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97" name="Gerade Verbindung mit Pfeil 96"/>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mit Pfeil 102"/>
          <p:cNvCxnSpPr/>
          <p:nvPr/>
        </p:nvCxnSpPr>
        <p:spPr bwMode="auto">
          <a:xfrm>
            <a:off x="4191000" y="2895600"/>
            <a:ext cx="16002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763922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14</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Rechteck 62"/>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mit Pfeil 89"/>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5" name="Gruppieren 94"/>
          <p:cNvGrpSpPr/>
          <p:nvPr/>
        </p:nvGrpSpPr>
        <p:grpSpPr>
          <a:xfrm>
            <a:off x="4572000" y="2971800"/>
            <a:ext cx="174171" cy="304800"/>
            <a:chOff x="6172200" y="3657600"/>
            <a:chExt cx="304800" cy="533400"/>
          </a:xfrm>
        </p:grpSpPr>
        <p:cxnSp>
          <p:nvCxnSpPr>
            <p:cNvPr id="96" name="Gerade Verbindung 95"/>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96"/>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97"/>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98"/>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0" name="Gruppieren 99"/>
          <p:cNvGrpSpPr/>
          <p:nvPr/>
        </p:nvGrpSpPr>
        <p:grpSpPr>
          <a:xfrm>
            <a:off x="4953000" y="2971800"/>
            <a:ext cx="174171" cy="304800"/>
            <a:chOff x="6172200" y="3657600"/>
            <a:chExt cx="304800" cy="533400"/>
          </a:xfrm>
        </p:grpSpPr>
        <p:cxnSp>
          <p:nvCxnSpPr>
            <p:cNvPr id="101" name="Gerade Verbindung 100"/>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10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5" name="Gerade Verbindung 10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105"/>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Gleichschenkliges Dreieck 106"/>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8" name="Gerade Verbindung 107"/>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mit Pfeil 1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15" name="Gerade Verbindung mit Pfeil 114"/>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 Verbindung mit Pfeil 115"/>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 Verbindung 116"/>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8" name="Textfeld 117"/>
          <p:cNvSpPr txBox="1"/>
          <p:nvPr/>
        </p:nvSpPr>
        <p:spPr>
          <a:xfrm>
            <a:off x="1676400" y="5105400"/>
            <a:ext cx="798617" cy="276999"/>
          </a:xfrm>
          <a:prstGeom prst="rect">
            <a:avLst/>
          </a:prstGeom>
          <a:noFill/>
        </p:spPr>
        <p:txBody>
          <a:bodyPr wrap="none" rtlCol="0">
            <a:spAutoFit/>
          </a:bodyPr>
          <a:lstStyle/>
          <a:p>
            <a:r>
              <a:rPr lang="de-DE" dirty="0" smtClean="0"/>
              <a:t>Hold Zeit</a:t>
            </a:r>
            <a:endParaRPr lang="de-DE" dirty="0"/>
          </a:p>
        </p:txBody>
      </p:sp>
      <p:cxnSp>
        <p:nvCxnSpPr>
          <p:cNvPr id="119" name="Gerade Verbindung 118"/>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 Verbindung 119"/>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1981200" y="51054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 Verbindung mit Pfeil 122"/>
          <p:cNvCxnSpPr/>
          <p:nvPr/>
        </p:nvCxnSpPr>
        <p:spPr bwMode="auto">
          <a:xfrm>
            <a:off x="5105400" y="2971800"/>
            <a:ext cx="3048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547472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 Verletzung passiert wenn sich Niveau am Eingang D2 zu schnell ändert. Die Ursache könnte ein schlechtes Design des Flipflops sein oder, dass der Takt Ck2 später ankommt als Ck1. Das letzte könnte bei einem nichtoptimalen </a:t>
            </a:r>
            <a:r>
              <a:rPr lang="de-DE" dirty="0" err="1"/>
              <a:t>Taktbaum</a:t>
            </a:r>
            <a:r>
              <a:rPr lang="de-DE" dirty="0"/>
              <a:t> passieren. Verzögerung in der kombinatorischen Logik zwischen den Flipflops hilft.</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15</a:t>
            </a:fld>
            <a:endParaRPr lang="de-DE" altLang="de-DE"/>
          </a:p>
        </p:txBody>
      </p: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Rechteck 66"/>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3" name="Gruppieren 72"/>
          <p:cNvGrpSpPr/>
          <p:nvPr/>
        </p:nvGrpSpPr>
        <p:grpSpPr>
          <a:xfrm>
            <a:off x="1981200" y="2971800"/>
            <a:ext cx="174171" cy="304800"/>
            <a:chOff x="6172200" y="3657600"/>
            <a:chExt cx="304800" cy="533400"/>
          </a:xfrm>
        </p:grpSpPr>
        <p:cxnSp>
          <p:nvCxnSpPr>
            <p:cNvPr id="74" name="Gerade Verbindung 73"/>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8" name="Gruppieren 77"/>
          <p:cNvGrpSpPr/>
          <p:nvPr/>
        </p:nvGrpSpPr>
        <p:grpSpPr>
          <a:xfrm>
            <a:off x="2362200" y="2971800"/>
            <a:ext cx="174171" cy="304800"/>
            <a:chOff x="6172200" y="3657600"/>
            <a:chExt cx="304800" cy="533400"/>
          </a:xfrm>
        </p:grpSpPr>
        <p:cxnSp>
          <p:nvCxnSpPr>
            <p:cNvPr id="79" name="Gerade Verbindung 78"/>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3" name="Gerade Verbindung 8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Rechteck 62"/>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87"/>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mit Pfeil 89"/>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Gerade Verbindung 91"/>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5" name="Gruppieren 94"/>
          <p:cNvGrpSpPr/>
          <p:nvPr/>
        </p:nvGrpSpPr>
        <p:grpSpPr>
          <a:xfrm>
            <a:off x="4572000" y="2971800"/>
            <a:ext cx="174171" cy="304800"/>
            <a:chOff x="6172200" y="3657600"/>
            <a:chExt cx="304800" cy="533400"/>
          </a:xfrm>
        </p:grpSpPr>
        <p:cxnSp>
          <p:nvCxnSpPr>
            <p:cNvPr id="96" name="Gerade Verbindung 95"/>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96"/>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97"/>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98"/>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0" name="Gruppieren 99"/>
          <p:cNvGrpSpPr/>
          <p:nvPr/>
        </p:nvGrpSpPr>
        <p:grpSpPr>
          <a:xfrm>
            <a:off x="4953000" y="2971800"/>
            <a:ext cx="174171" cy="304800"/>
            <a:chOff x="6172200" y="3657600"/>
            <a:chExt cx="304800" cy="533400"/>
          </a:xfrm>
        </p:grpSpPr>
        <p:cxnSp>
          <p:nvCxnSpPr>
            <p:cNvPr id="101" name="Gerade Verbindung 100"/>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10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05" name="Gerade Verbindung 10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105"/>
          <p:cNvCxnSpPr/>
          <p:nvPr/>
        </p:nvCxnSpPr>
        <p:spPr bwMode="auto">
          <a:xfrm>
            <a:off x="685800" y="39624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Gleichschenkliges Dreieck 106"/>
          <p:cNvSpPr/>
          <p:nvPr/>
        </p:nvSpPr>
        <p:spPr bwMode="auto">
          <a:xfrm rot="5400000">
            <a:off x="2895600" y="3810000"/>
            <a:ext cx="304800" cy="3048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8" name="Gerade Verbindung 107"/>
          <p:cNvCxnSpPr/>
          <p:nvPr/>
        </p:nvCxnSpPr>
        <p:spPr bwMode="auto">
          <a:xfrm>
            <a:off x="3200400" y="3962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38100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a:off x="1219200" y="35814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mit Pfeil 1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837515"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15" name="Gerade Verbindung mit Pfeil 114"/>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 Verbindung mit Pfeil 115"/>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 Verbindung 116"/>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Gerade Verbindung 118"/>
          <p:cNvCxnSpPr/>
          <p:nvPr/>
        </p:nvCxnSpPr>
        <p:spPr bwMode="auto">
          <a:xfrm flipV="1">
            <a:off x="1981200" y="48006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 Verbindung 119"/>
          <p:cNvCxnSpPr/>
          <p:nvPr/>
        </p:nvCxnSpPr>
        <p:spPr bwMode="auto">
          <a:xfrm>
            <a:off x="1600200" y="5334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a:off x="19812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1981200" y="51054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Textfeld 65"/>
          <p:cNvSpPr txBox="1"/>
          <p:nvPr/>
        </p:nvSpPr>
        <p:spPr>
          <a:xfrm>
            <a:off x="2765161" y="5715000"/>
            <a:ext cx="1425839" cy="276999"/>
          </a:xfrm>
          <a:prstGeom prst="rect">
            <a:avLst/>
          </a:prstGeom>
          <a:noFill/>
        </p:spPr>
        <p:txBody>
          <a:bodyPr wrap="none" rtlCol="0">
            <a:spAutoFit/>
          </a:bodyPr>
          <a:lstStyle/>
          <a:p>
            <a:r>
              <a:rPr lang="de-DE" dirty="0" smtClean="0"/>
              <a:t>Hold Zeit Violation</a:t>
            </a:r>
            <a:endParaRPr lang="de-DE" dirty="0"/>
          </a:p>
        </p:txBody>
      </p:sp>
      <p:sp>
        <p:nvSpPr>
          <p:cNvPr id="86" name="Textfeld 85"/>
          <p:cNvSpPr txBox="1"/>
          <p:nvPr/>
        </p:nvSpPr>
        <p:spPr>
          <a:xfrm>
            <a:off x="1793650" y="5486400"/>
            <a:ext cx="1173719" cy="276999"/>
          </a:xfrm>
          <a:prstGeom prst="rect">
            <a:avLst/>
          </a:prstGeom>
          <a:noFill/>
        </p:spPr>
        <p:txBody>
          <a:bodyPr wrap="none" rtlCol="0">
            <a:spAutoFit/>
          </a:bodyPr>
          <a:lstStyle/>
          <a:p>
            <a:r>
              <a:rPr lang="de-DE" dirty="0" smtClean="0"/>
              <a:t>Hold Zeitpunkt</a:t>
            </a:r>
            <a:endParaRPr lang="de-DE" dirty="0"/>
          </a:p>
        </p:txBody>
      </p:sp>
      <p:cxnSp>
        <p:nvCxnSpPr>
          <p:cNvPr id="87" name="Gerade Verbindung mit Pfeil 86"/>
          <p:cNvCxnSpPr/>
          <p:nvPr/>
        </p:nvCxnSpPr>
        <p:spPr bwMode="auto">
          <a:xfrm>
            <a:off x="5105400" y="2971800"/>
            <a:ext cx="304800" cy="0"/>
          </a:xfrm>
          <a:prstGeom prst="straightConnector1">
            <a:avLst/>
          </a:prstGeom>
          <a:noFill/>
          <a:ln w="50800"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Textfeld 112"/>
          <p:cNvSpPr txBox="1"/>
          <p:nvPr/>
        </p:nvSpPr>
        <p:spPr>
          <a:xfrm>
            <a:off x="2057400" y="6096000"/>
            <a:ext cx="3113802" cy="276999"/>
          </a:xfrm>
          <a:prstGeom prst="rect">
            <a:avLst/>
          </a:prstGeom>
          <a:noFill/>
        </p:spPr>
        <p:txBody>
          <a:bodyPr wrap="none" rtlCol="0">
            <a:spAutoFit/>
          </a:bodyPr>
          <a:lstStyle/>
          <a:p>
            <a:r>
              <a:rPr lang="de-DE" dirty="0" err="1" smtClean="0"/>
              <a:t>Slack</a:t>
            </a:r>
            <a:r>
              <a:rPr lang="de-DE" dirty="0" smtClean="0"/>
              <a:t> = Ck1 + Delay – (Ck2 + </a:t>
            </a:r>
            <a:r>
              <a:rPr lang="de-DE" dirty="0" err="1" smtClean="0"/>
              <a:t>Thold</a:t>
            </a:r>
            <a:r>
              <a:rPr lang="de-DE" dirty="0" smtClean="0"/>
              <a:t>) &lt; 0 </a:t>
            </a:r>
            <a:r>
              <a:rPr lang="de-DE" dirty="0" smtClean="0">
                <a:sym typeface="Wingdings" panose="05000000000000000000" pitchFamily="2" charset="2"/>
              </a:rPr>
              <a:t></a:t>
            </a:r>
            <a:endParaRPr lang="de-DE" dirty="0"/>
          </a:p>
        </p:txBody>
      </p:sp>
    </p:spTree>
    <p:extLst>
      <p:ext uri="{BB962C8B-B14F-4D97-AF65-F5344CB8AC3E}">
        <p14:creationId xmlns:p14="http://schemas.microsoft.com/office/powerpoint/2010/main" val="12893361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smtClean="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Die Änderung am </a:t>
            </a:r>
            <a:r>
              <a:rPr lang="de-DE" dirty="0" smtClean="0"/>
              <a:t>D2 </a:t>
            </a:r>
            <a:r>
              <a:rPr lang="de-DE" dirty="0"/>
              <a:t>soll geschehen </a:t>
            </a:r>
            <a:r>
              <a:rPr lang="de-DE" dirty="0" smtClean="0"/>
              <a:t>eine Weile bevor </a:t>
            </a:r>
            <a:r>
              <a:rPr lang="de-DE" dirty="0"/>
              <a:t>die nächste Taktflanke </a:t>
            </a:r>
            <a:r>
              <a:rPr lang="de-DE" dirty="0" err="1"/>
              <a:t>Ck</a:t>
            </a:r>
            <a:r>
              <a:rPr lang="de-DE" dirty="0"/>
              <a:t>(i+1) das Flipflop 2 </a:t>
            </a:r>
            <a:r>
              <a:rPr lang="de-DE" dirty="0" smtClean="0"/>
              <a:t>erreicht </a:t>
            </a:r>
            <a:r>
              <a:rPr lang="de-DE" dirty="0" smtClean="0">
                <a:solidFill>
                  <a:schemeClr val="bg2">
                    <a:lumMod val="60000"/>
                    <a:lumOff val="40000"/>
                  </a:schemeClr>
                </a:solidFill>
              </a:rPr>
              <a:t>(und </a:t>
            </a:r>
            <a:r>
              <a:rPr lang="de-DE" dirty="0">
                <a:solidFill>
                  <a:schemeClr val="bg2">
                    <a:lumMod val="60000"/>
                    <a:lumOff val="40000"/>
                  </a:schemeClr>
                </a:solidFill>
              </a:rPr>
              <a:t>das </a:t>
            </a:r>
            <a:r>
              <a:rPr lang="de-DE" dirty="0" err="1">
                <a:solidFill>
                  <a:schemeClr val="bg2">
                    <a:lumMod val="60000"/>
                    <a:lumOff val="40000"/>
                  </a:schemeClr>
                </a:solidFill>
              </a:rPr>
              <a:t>Latch</a:t>
            </a:r>
            <a:r>
              <a:rPr lang="de-DE" dirty="0">
                <a:solidFill>
                  <a:schemeClr val="bg2">
                    <a:lumMod val="60000"/>
                    <a:lumOff val="40000"/>
                  </a:schemeClr>
                </a:solidFill>
              </a:rPr>
              <a:t> </a:t>
            </a:r>
            <a:r>
              <a:rPr lang="de-DE" dirty="0" smtClean="0">
                <a:solidFill>
                  <a:schemeClr val="bg2">
                    <a:lumMod val="60000"/>
                    <a:lumOff val="40000"/>
                  </a:schemeClr>
                </a:solidFill>
              </a:rPr>
              <a:t>1/FF2 </a:t>
            </a:r>
            <a:r>
              <a:rPr lang="de-DE" dirty="0">
                <a:solidFill>
                  <a:schemeClr val="bg2">
                    <a:lumMod val="60000"/>
                    <a:lumOff val="40000"/>
                  </a:schemeClr>
                </a:solidFill>
              </a:rPr>
              <a:t>den transparenten Modus </a:t>
            </a:r>
            <a:r>
              <a:rPr lang="de-DE" dirty="0" smtClean="0">
                <a:solidFill>
                  <a:schemeClr val="bg2">
                    <a:lumMod val="60000"/>
                    <a:lumOff val="40000"/>
                  </a:schemeClr>
                </a:solidFill>
              </a:rPr>
              <a:t>verlässt)</a:t>
            </a:r>
            <a:endParaRPr lang="de-DE" dirty="0">
              <a:solidFill>
                <a:schemeClr val="bg2">
                  <a:lumMod val="60000"/>
                  <a:lumOff val="40000"/>
                </a:schemeClr>
              </a:solidFill>
            </a:endParaRPr>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16</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feld 6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6" name="Textfeld 65"/>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67" name="Textfeld 66"/>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68" name="Textfeld 67"/>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69" name="Textfeld 68"/>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0" name="Textfeld 69"/>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15835948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Wir definieren die Setup-Time als den letzten Zeitpunkt </a:t>
            </a:r>
            <a:r>
              <a:rPr lang="de-DE" dirty="0" smtClean="0"/>
              <a:t>vor der aktiven Taktflanke, </a:t>
            </a:r>
            <a:r>
              <a:rPr lang="de-DE" dirty="0"/>
              <a:t>wo sich D noch ändern muss so dass die Änderung sicher gespeichert wird.</a:t>
            </a:r>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feld 6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6" name="Textfeld 65"/>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67" name="Textfeld 66"/>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68" name="Textfeld 67"/>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69" name="Textfeld 68"/>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0" name="Textfeld 69"/>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20449226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938506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19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0932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a:t>Setup und Hold Zeit </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a:t>
            </a:fld>
            <a:endParaRPr lang="de-DE" altLang="de-DE"/>
          </a:p>
        </p:txBody>
      </p:sp>
    </p:spTree>
    <p:extLst>
      <p:ext uri="{BB962C8B-B14F-4D97-AF65-F5344CB8AC3E}">
        <p14:creationId xmlns:p14="http://schemas.microsoft.com/office/powerpoint/2010/main" val="9245333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85416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21</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16764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247366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22</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mit Pfeil 72"/>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feld 10"/>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
        <p:nvSpPr>
          <p:cNvPr id="75" name="Textfeld 74"/>
          <p:cNvSpPr txBox="1"/>
          <p:nvPr/>
        </p:nvSpPr>
        <p:spPr>
          <a:xfrm>
            <a:off x="1371600"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7" name="Gerade Verbindung 16"/>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838655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23</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mit Pfeil 77"/>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mit Pfeil 78"/>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mit Pfeil 79"/>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mit Pfeil 83"/>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286000" y="46482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Textfeld 85"/>
          <p:cNvSpPr txBox="1"/>
          <p:nvPr/>
        </p:nvSpPr>
        <p:spPr>
          <a:xfrm>
            <a:off x="1371600"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87" name="Gerade Verbindung 86"/>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mit Pfeil 87"/>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Textfeld 88"/>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Tree>
    <p:extLst>
      <p:ext uri="{BB962C8B-B14F-4D97-AF65-F5344CB8AC3E}">
        <p14:creationId xmlns:p14="http://schemas.microsoft.com/office/powerpoint/2010/main" val="2759447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24</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 Verbindung mit Pfeil 102"/>
          <p:cNvCxnSpPr/>
          <p:nvPr/>
        </p:nvCxnSpPr>
        <p:spPr bwMode="auto">
          <a:xfrm>
            <a:off x="21336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286000" y="46482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mit Pfeil 105"/>
          <p:cNvCxnSpPr/>
          <p:nvPr/>
        </p:nvCxnSpPr>
        <p:spPr bwMode="auto">
          <a:xfrm>
            <a:off x="1676400" y="41910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Textfeld 106"/>
          <p:cNvSpPr txBox="1"/>
          <p:nvPr/>
        </p:nvSpPr>
        <p:spPr>
          <a:xfrm>
            <a:off x="1371600" y="3886200"/>
            <a:ext cx="875561" cy="276999"/>
          </a:xfrm>
          <a:prstGeom prst="rect">
            <a:avLst/>
          </a:prstGeom>
          <a:noFill/>
        </p:spPr>
        <p:txBody>
          <a:bodyPr wrap="none" rtlCol="0">
            <a:spAutoFit/>
          </a:bodyPr>
          <a:lstStyle/>
          <a:p>
            <a:r>
              <a:rPr lang="de-DE" dirty="0" smtClean="0"/>
              <a:t>Delay Zeit</a:t>
            </a:r>
            <a:endParaRPr lang="de-DE" dirty="0"/>
          </a:p>
        </p:txBody>
      </p:sp>
      <p:sp>
        <p:nvSpPr>
          <p:cNvPr id="108" name="Textfeld 107"/>
          <p:cNvSpPr txBox="1"/>
          <p:nvPr/>
        </p:nvSpPr>
        <p:spPr>
          <a:xfrm>
            <a:off x="1371600" y="57150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cxnSp>
        <p:nvCxnSpPr>
          <p:cNvPr id="109" name="Gerade Verbindung 108"/>
          <p:cNvCxnSpPr/>
          <p:nvPr/>
        </p:nvCxnSpPr>
        <p:spPr bwMode="auto">
          <a:xfrm>
            <a:off x="2286000" y="44958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488952" y="3962400"/>
            <a:ext cx="936475"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Textfeld 112"/>
          <p:cNvSpPr txBox="1"/>
          <p:nvPr/>
        </p:nvSpPr>
        <p:spPr>
          <a:xfrm>
            <a:off x="2971800" y="5029200"/>
            <a:ext cx="1946815" cy="276999"/>
          </a:xfrm>
          <a:prstGeom prst="rect">
            <a:avLst/>
          </a:prstGeom>
          <a:noFill/>
        </p:spPr>
        <p:txBody>
          <a:bodyPr wrap="none" rtlCol="0">
            <a:spAutoFit/>
          </a:bodyPr>
          <a:lstStyle/>
          <a:p>
            <a:r>
              <a:rPr lang="de-DE" dirty="0" smtClean="0"/>
              <a:t>Keine Setup Zeit Violation</a:t>
            </a:r>
            <a:endParaRPr lang="de-DE" dirty="0"/>
          </a:p>
        </p:txBody>
      </p:sp>
      <p:sp>
        <p:nvSpPr>
          <p:cNvPr id="14" name="Textfeld 13"/>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114" name="Textfeld 113"/>
          <p:cNvSpPr txBox="1"/>
          <p:nvPr/>
        </p:nvSpPr>
        <p:spPr>
          <a:xfrm>
            <a:off x="3505200" y="5715000"/>
            <a:ext cx="4014240" cy="276999"/>
          </a:xfrm>
          <a:prstGeom prst="rect">
            <a:avLst/>
          </a:prstGeom>
          <a:noFill/>
        </p:spPr>
        <p:txBody>
          <a:bodyPr wrap="none" rtlCol="0">
            <a:spAutoFit/>
          </a:bodyPr>
          <a:lstStyle/>
          <a:p>
            <a:r>
              <a:rPr lang="de-DE" dirty="0" err="1"/>
              <a:t>Slack</a:t>
            </a:r>
            <a:r>
              <a:rPr lang="de-DE" dirty="0"/>
              <a:t> = </a:t>
            </a:r>
            <a:r>
              <a:rPr lang="de-DE" dirty="0" smtClean="0"/>
              <a:t>Ck2(i+1) </a:t>
            </a:r>
            <a:r>
              <a:rPr lang="de-DE" dirty="0"/>
              <a:t>- </a:t>
            </a:r>
            <a:r>
              <a:rPr lang="de-DE" dirty="0" err="1"/>
              <a:t>Tsetup</a:t>
            </a:r>
            <a:r>
              <a:rPr lang="de-DE" dirty="0"/>
              <a:t> - (</a:t>
            </a:r>
            <a:r>
              <a:rPr lang="de-DE" dirty="0" smtClean="0"/>
              <a:t>Ck1(i+1)-</a:t>
            </a:r>
            <a:r>
              <a:rPr lang="de-DE" dirty="0"/>
              <a:t>Tck) </a:t>
            </a:r>
            <a:r>
              <a:rPr lang="de-DE" dirty="0" smtClean="0"/>
              <a:t>– Delay &gt; 0 </a:t>
            </a:r>
            <a:r>
              <a:rPr lang="de-DE" dirty="0" smtClean="0">
                <a:sym typeface="Wingdings" panose="05000000000000000000" pitchFamily="2" charset="2"/>
              </a:rPr>
              <a:t></a:t>
            </a:r>
            <a:endParaRPr lang="de-DE" dirty="0"/>
          </a:p>
        </p:txBody>
      </p:sp>
      <p:sp>
        <p:nvSpPr>
          <p:cNvPr id="71" name="Geschweifte Klammer links 70"/>
          <p:cNvSpPr/>
          <p:nvPr/>
        </p:nvSpPr>
        <p:spPr bwMode="auto">
          <a:xfrm rot="16200000">
            <a:off x="6134100" y="5448300"/>
            <a:ext cx="228600" cy="1371600"/>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72" name="Geschweifte Klammer links 71"/>
          <p:cNvSpPr/>
          <p:nvPr/>
        </p:nvSpPr>
        <p:spPr bwMode="auto">
          <a:xfrm rot="16200000">
            <a:off x="4610100" y="5829300"/>
            <a:ext cx="304800" cy="685800"/>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73" name="Textfeld 72"/>
          <p:cNvSpPr txBox="1"/>
          <p:nvPr/>
        </p:nvSpPr>
        <p:spPr>
          <a:xfrm>
            <a:off x="1981200" y="6172200"/>
            <a:ext cx="2796663" cy="276999"/>
          </a:xfrm>
          <a:prstGeom prst="rect">
            <a:avLst/>
          </a:prstGeom>
          <a:noFill/>
        </p:spPr>
        <p:txBody>
          <a:bodyPr wrap="none" rtlCol="0">
            <a:spAutoFit/>
          </a:bodyPr>
          <a:lstStyle/>
          <a:p>
            <a:r>
              <a:rPr lang="de-DE" dirty="0" smtClean="0"/>
              <a:t>Wann soll sich D2 spätestens ändern?</a:t>
            </a:r>
            <a:endParaRPr lang="de-DE" dirty="0"/>
          </a:p>
        </p:txBody>
      </p:sp>
      <p:sp>
        <p:nvSpPr>
          <p:cNvPr id="74" name="Textfeld 73"/>
          <p:cNvSpPr txBox="1"/>
          <p:nvPr/>
        </p:nvSpPr>
        <p:spPr>
          <a:xfrm>
            <a:off x="6096000" y="6172200"/>
            <a:ext cx="1697004" cy="276999"/>
          </a:xfrm>
          <a:prstGeom prst="rect">
            <a:avLst/>
          </a:prstGeom>
          <a:noFill/>
        </p:spPr>
        <p:txBody>
          <a:bodyPr wrap="none" rtlCol="0">
            <a:spAutoFit/>
          </a:bodyPr>
          <a:lstStyle/>
          <a:p>
            <a:r>
              <a:rPr lang="de-DE" dirty="0" smtClean="0"/>
              <a:t>Wann ändert sich D2?</a:t>
            </a:r>
            <a:endParaRPr lang="de-DE" dirty="0"/>
          </a:p>
        </p:txBody>
      </p:sp>
    </p:spTree>
    <p:extLst>
      <p:ext uri="{BB962C8B-B14F-4D97-AF65-F5344CB8AC3E}">
        <p14:creationId xmlns:p14="http://schemas.microsoft.com/office/powerpoint/2010/main" val="29404452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r>
              <a:rPr lang="de-DE" dirty="0" smtClean="0"/>
              <a:t>Verletzung</a:t>
            </a:r>
            <a:endParaRPr lang="de-DE" dirty="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25</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07833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26</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26807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30669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252330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29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16764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mit Pfeil 61"/>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87522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Setup </a:t>
            </a:r>
            <a:r>
              <a:rPr lang="de-DE" dirty="0"/>
              <a:t>und Hold Zeit </a:t>
            </a:r>
            <a:endParaRPr lang="de-DE" dirty="0" smtClean="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a:t>
            </a:fld>
            <a:endParaRPr lang="de-DE" altLang="de-DE"/>
          </a:p>
        </p:txBody>
      </p:sp>
    </p:spTree>
    <p:extLst>
      <p:ext uri="{BB962C8B-B14F-4D97-AF65-F5344CB8AC3E}">
        <p14:creationId xmlns:p14="http://schemas.microsoft.com/office/powerpoint/2010/main" val="366651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30</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mit Pfeil 77"/>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mit Pfeil 78"/>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mit Pfeil 79"/>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31275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Verletzung</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31</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514600" y="3962400"/>
            <a:ext cx="885179"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Textfeld 69"/>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71" name="Ovale Legende 70"/>
          <p:cNvSpPr/>
          <p:nvPr/>
        </p:nvSpPr>
        <p:spPr bwMode="auto">
          <a:xfrm>
            <a:off x="4267200" y="2133600"/>
            <a:ext cx="1905000" cy="381000"/>
          </a:xfrm>
          <a:prstGeom prst="wedgeEllipseCallout">
            <a:avLst>
              <a:gd name="adj1" fmla="val -39843"/>
              <a:gd name="adj2" fmla="val 91015"/>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Das Signal ist noch nicht da</a:t>
            </a:r>
          </a:p>
        </p:txBody>
      </p:sp>
      <p:cxnSp>
        <p:nvCxnSpPr>
          <p:cNvPr id="72" name="Gerade Verbindung mit Pfeil 71"/>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mit Pfeil 72"/>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mit Pfeil 73"/>
          <p:cNvCxnSpPr/>
          <p:nvPr/>
        </p:nvCxnSpPr>
        <p:spPr bwMode="auto">
          <a:xfrm>
            <a:off x="34290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99167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Setup</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Setup Zeit </a:t>
            </a:r>
            <a:r>
              <a:rPr lang="de-DE" dirty="0" smtClean="0"/>
              <a:t>Verletzung</a:t>
            </a:r>
          </a:p>
          <a:p>
            <a:r>
              <a:rPr lang="de-DE" dirty="0"/>
              <a:t>Setupzeit Verletzung passiert wenn sich Niveau am Eingang D2 zu langsam ändert. Das passiert am meistens wenn die Taktfrequenz zu hoch ist oder die kombinatorische Logik zu langsam. </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32</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Rechteck 61"/>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6" name="Gerade Verbindung 65"/>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mit Pfeil 76"/>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2" name="Gruppieren 81"/>
          <p:cNvGrpSpPr/>
          <p:nvPr/>
        </p:nvGrpSpPr>
        <p:grpSpPr>
          <a:xfrm>
            <a:off x="4572000" y="2971800"/>
            <a:ext cx="174171" cy="304800"/>
            <a:chOff x="6172200" y="3657600"/>
            <a:chExt cx="304800" cy="533400"/>
          </a:xfrm>
        </p:grpSpPr>
        <p:cxnSp>
          <p:nvCxnSpPr>
            <p:cNvPr id="83" name="Gerade Verbindung 82"/>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87" name="Gruppieren 86"/>
          <p:cNvGrpSpPr/>
          <p:nvPr/>
        </p:nvGrpSpPr>
        <p:grpSpPr>
          <a:xfrm>
            <a:off x="4953000" y="2971800"/>
            <a:ext cx="174171" cy="304800"/>
            <a:chOff x="6172200" y="3657600"/>
            <a:chExt cx="304800" cy="533400"/>
          </a:xfrm>
        </p:grpSpPr>
        <p:cxnSp>
          <p:nvCxnSpPr>
            <p:cNvPr id="88" name="Gerade Verbindung 87"/>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88"/>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Gerade Verbindung 90"/>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92" name="Gerade Verbindung 91"/>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flipV="1">
            <a:off x="25908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2133600" y="48768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mit Pfeil 9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Gerade Verbindung mit Pfeil 9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mit Pfeil 9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21336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flipV="1">
            <a:off x="21336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101"/>
          <p:cNvCxnSpPr/>
          <p:nvPr/>
        </p:nvCxnSpPr>
        <p:spPr bwMode="auto">
          <a:xfrm>
            <a:off x="1676400" y="4343400"/>
            <a:ext cx="4572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mit Pfeil 103"/>
          <p:cNvCxnSpPr/>
          <p:nvPr/>
        </p:nvCxnSpPr>
        <p:spPr bwMode="auto">
          <a:xfrm>
            <a:off x="2133600" y="46482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mit Pfeil 104"/>
          <p:cNvCxnSpPr/>
          <p:nvPr/>
        </p:nvCxnSpPr>
        <p:spPr bwMode="auto">
          <a:xfrm>
            <a:off x="2590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flipV="1">
            <a:off x="2743200" y="4572000"/>
            <a:ext cx="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1" name="Textfeld 110"/>
          <p:cNvSpPr txBox="1"/>
          <p:nvPr/>
        </p:nvSpPr>
        <p:spPr>
          <a:xfrm>
            <a:off x="2351838" y="5410200"/>
            <a:ext cx="1260281" cy="276999"/>
          </a:xfrm>
          <a:prstGeom prst="rect">
            <a:avLst/>
          </a:prstGeom>
          <a:noFill/>
        </p:spPr>
        <p:txBody>
          <a:bodyPr wrap="none" rtlCol="0">
            <a:spAutoFit/>
          </a:bodyPr>
          <a:lstStyle/>
          <a:p>
            <a:r>
              <a:rPr lang="de-DE" dirty="0" smtClean="0"/>
              <a:t>Setup Zeitpunkt</a:t>
            </a:r>
            <a:endParaRPr lang="de-DE" dirty="0"/>
          </a:p>
        </p:txBody>
      </p:sp>
      <p:sp>
        <p:nvSpPr>
          <p:cNvPr id="112" name="Textfeld 111"/>
          <p:cNvSpPr txBox="1"/>
          <p:nvPr/>
        </p:nvSpPr>
        <p:spPr>
          <a:xfrm>
            <a:off x="2514600" y="3962400"/>
            <a:ext cx="885179" cy="276999"/>
          </a:xfrm>
          <a:prstGeom prst="rect">
            <a:avLst/>
          </a:prstGeom>
          <a:noFill/>
        </p:spPr>
        <p:txBody>
          <a:bodyPr wrap="none" rtlCol="0">
            <a:spAutoFit/>
          </a:bodyPr>
          <a:lstStyle/>
          <a:p>
            <a:r>
              <a:rPr lang="de-DE" dirty="0" smtClean="0"/>
              <a:t>Setup Zeit</a:t>
            </a:r>
            <a:endParaRPr lang="de-DE" dirty="0"/>
          </a:p>
        </p:txBody>
      </p:sp>
      <p:cxnSp>
        <p:nvCxnSpPr>
          <p:cNvPr id="11" name="Gerade Verbindung mit Pfeil 10"/>
          <p:cNvCxnSpPr/>
          <p:nvPr/>
        </p:nvCxnSpPr>
        <p:spPr bwMode="auto">
          <a:xfrm>
            <a:off x="2667000" y="4191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2743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flipV="1">
            <a:off x="2895600" y="4572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feld 113"/>
          <p:cNvSpPr txBox="1"/>
          <p:nvPr/>
        </p:nvSpPr>
        <p:spPr>
          <a:xfrm>
            <a:off x="2982162" y="4724400"/>
            <a:ext cx="1087157" cy="276999"/>
          </a:xfrm>
          <a:prstGeom prst="rect">
            <a:avLst/>
          </a:prstGeom>
          <a:noFill/>
        </p:spPr>
        <p:txBody>
          <a:bodyPr wrap="none" rtlCol="0">
            <a:spAutoFit/>
          </a:bodyPr>
          <a:lstStyle/>
          <a:p>
            <a:r>
              <a:rPr lang="de-DE" dirty="0" smtClean="0"/>
              <a:t>D2 Änderung</a:t>
            </a:r>
            <a:endParaRPr lang="de-DE" dirty="0"/>
          </a:p>
        </p:txBody>
      </p:sp>
      <p:cxnSp>
        <p:nvCxnSpPr>
          <p:cNvPr id="115" name="Gerade Verbindung mit Pfeil 114"/>
          <p:cNvCxnSpPr/>
          <p:nvPr/>
        </p:nvCxnSpPr>
        <p:spPr bwMode="auto">
          <a:xfrm>
            <a:off x="1676400" y="5029200"/>
            <a:ext cx="1219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6" name="Textfeld 115"/>
          <p:cNvSpPr txBox="1"/>
          <p:nvPr/>
        </p:nvSpPr>
        <p:spPr>
          <a:xfrm>
            <a:off x="1703479" y="5029200"/>
            <a:ext cx="575799" cy="276999"/>
          </a:xfrm>
          <a:prstGeom prst="rect">
            <a:avLst/>
          </a:prstGeom>
          <a:noFill/>
        </p:spPr>
        <p:txBody>
          <a:bodyPr wrap="none" rtlCol="0">
            <a:spAutoFit/>
          </a:bodyPr>
          <a:lstStyle/>
          <a:p>
            <a:r>
              <a:rPr lang="de-DE" dirty="0" smtClean="0"/>
              <a:t>Delay</a:t>
            </a:r>
            <a:endParaRPr lang="de-DE" dirty="0"/>
          </a:p>
        </p:txBody>
      </p:sp>
      <p:sp>
        <p:nvSpPr>
          <p:cNvPr id="117" name="Textfeld 116"/>
          <p:cNvSpPr txBox="1"/>
          <p:nvPr/>
        </p:nvSpPr>
        <p:spPr>
          <a:xfrm>
            <a:off x="4128261" y="5181600"/>
            <a:ext cx="1212640" cy="276999"/>
          </a:xfrm>
          <a:prstGeom prst="rect">
            <a:avLst/>
          </a:prstGeom>
          <a:noFill/>
        </p:spPr>
        <p:txBody>
          <a:bodyPr wrap="none" rtlCol="0">
            <a:spAutoFit/>
          </a:bodyPr>
          <a:lstStyle/>
          <a:p>
            <a:r>
              <a:rPr lang="de-DE" dirty="0" smtClean="0"/>
              <a:t>Setup Violation</a:t>
            </a:r>
            <a:endParaRPr lang="de-DE" dirty="0"/>
          </a:p>
        </p:txBody>
      </p:sp>
      <p:sp>
        <p:nvSpPr>
          <p:cNvPr id="118" name="Textfeld 117"/>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119" name="Ovale Legende 118"/>
          <p:cNvSpPr/>
          <p:nvPr/>
        </p:nvSpPr>
        <p:spPr bwMode="auto">
          <a:xfrm>
            <a:off x="4267200" y="2133600"/>
            <a:ext cx="1905000" cy="381000"/>
          </a:xfrm>
          <a:prstGeom prst="wedgeEllipseCallout">
            <a:avLst>
              <a:gd name="adj1" fmla="val -39843"/>
              <a:gd name="adj2" fmla="val 91015"/>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Zu spät</a:t>
            </a:r>
          </a:p>
        </p:txBody>
      </p:sp>
      <p:cxnSp>
        <p:nvCxnSpPr>
          <p:cNvPr id="120" name="Gerade Verbindung mit Pfeil 119"/>
          <p:cNvCxnSpPr/>
          <p:nvPr/>
        </p:nvCxnSpPr>
        <p:spPr bwMode="auto">
          <a:xfrm>
            <a:off x="31242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mit Pfeil 120"/>
          <p:cNvCxnSpPr/>
          <p:nvPr/>
        </p:nvCxnSpPr>
        <p:spPr bwMode="auto">
          <a:xfrm>
            <a:off x="32766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mit Pfeil 121"/>
          <p:cNvCxnSpPr/>
          <p:nvPr/>
        </p:nvCxnSpPr>
        <p:spPr bwMode="auto">
          <a:xfrm>
            <a:off x="34290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 Verbindung mit Pfeil 122"/>
          <p:cNvCxnSpPr/>
          <p:nvPr/>
        </p:nvCxnSpPr>
        <p:spPr bwMode="auto">
          <a:xfrm>
            <a:off x="3581400" y="29718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Textfeld 123"/>
          <p:cNvSpPr txBox="1"/>
          <p:nvPr/>
        </p:nvSpPr>
        <p:spPr>
          <a:xfrm>
            <a:off x="1597804" y="6096000"/>
            <a:ext cx="3389069" cy="276999"/>
          </a:xfrm>
          <a:prstGeom prst="rect">
            <a:avLst/>
          </a:prstGeom>
          <a:noFill/>
        </p:spPr>
        <p:txBody>
          <a:bodyPr wrap="none" rtlCol="0">
            <a:spAutoFit/>
          </a:bodyPr>
          <a:lstStyle/>
          <a:p>
            <a:r>
              <a:rPr lang="de-DE" dirty="0" err="1"/>
              <a:t>Slack</a:t>
            </a:r>
            <a:r>
              <a:rPr lang="de-DE" dirty="0"/>
              <a:t> = Ck2 - </a:t>
            </a:r>
            <a:r>
              <a:rPr lang="de-DE" dirty="0" err="1"/>
              <a:t>Tsetup</a:t>
            </a:r>
            <a:r>
              <a:rPr lang="de-DE" dirty="0"/>
              <a:t> - (Ck1-Tck) </a:t>
            </a:r>
            <a:r>
              <a:rPr lang="de-DE" dirty="0" smtClean="0"/>
              <a:t>– Delay &lt; 0 </a:t>
            </a:r>
            <a:r>
              <a:rPr lang="de-DE" dirty="0" smtClean="0">
                <a:sym typeface="Wingdings" panose="05000000000000000000" pitchFamily="2" charset="2"/>
              </a:rPr>
              <a:t></a:t>
            </a:r>
            <a:endParaRPr lang="de-DE" dirty="0"/>
          </a:p>
        </p:txBody>
      </p:sp>
    </p:spTree>
    <p:extLst>
      <p:ext uri="{BB962C8B-B14F-4D97-AF65-F5344CB8AC3E}">
        <p14:creationId xmlns:p14="http://schemas.microsoft.com/office/powerpoint/2010/main" val="39017768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Setup-Zeit </a:t>
            </a:r>
            <a:r>
              <a:rPr lang="de-DE" dirty="0"/>
              <a:t>Verletzungen kann man durch langsamere Taktfrequenz </a:t>
            </a:r>
            <a:r>
              <a:rPr lang="de-DE" dirty="0" smtClean="0"/>
              <a:t>verhindern.</a:t>
            </a:r>
          </a:p>
          <a:p>
            <a:r>
              <a:rPr lang="de-DE" dirty="0" smtClean="0"/>
              <a:t>Hold-Zeit </a:t>
            </a:r>
            <a:r>
              <a:rPr lang="de-DE" dirty="0"/>
              <a:t>Verletzungen kann man, wenn sie vorhanden sind, nicht mehr entfernen.</a:t>
            </a:r>
          </a:p>
          <a:p>
            <a:r>
              <a:rPr lang="de-DE" dirty="0"/>
              <a:t>Wenn eine Schaltung Hold-Zeit Probleme hat, kann man sie in der Regel nicht verwenden.</a:t>
            </a:r>
          </a:p>
          <a:p>
            <a:r>
              <a:rPr lang="de-DE" i="1" dirty="0"/>
              <a:t>Hold-Zeit Probleme verhindert man im Design durch eine </a:t>
            </a:r>
            <a:r>
              <a:rPr lang="de-DE" i="1" dirty="0" smtClean="0"/>
              <a:t>scheinbare Taktverlangsamung </a:t>
            </a:r>
            <a:r>
              <a:rPr lang="de-DE" i="1" dirty="0"/>
              <a:t>am Empfänger Flipflop. Diese nennt man </a:t>
            </a:r>
            <a:r>
              <a:rPr lang="de-DE" i="1" dirty="0" err="1"/>
              <a:t>Clock</a:t>
            </a:r>
            <a:r>
              <a:rPr lang="de-DE" i="1" dirty="0"/>
              <a:t> </a:t>
            </a:r>
            <a:r>
              <a:rPr lang="de-DE" i="1" dirty="0" err="1"/>
              <a:t>Uncertainty</a:t>
            </a:r>
            <a:r>
              <a:rPr lang="de-DE" i="1" dirty="0"/>
              <a:t>. </a:t>
            </a:r>
            <a:r>
              <a:rPr lang="de-DE" i="1" dirty="0" smtClean="0"/>
              <a:t>Es ist ein </a:t>
            </a:r>
            <a:r>
              <a:rPr lang="de-DE" i="1" dirty="0" err="1" smtClean="0"/>
              <a:t>overconstraint</a:t>
            </a:r>
            <a:r>
              <a:rPr lang="de-DE" i="1" dirty="0" smtClean="0"/>
              <a:t>.</a:t>
            </a:r>
          </a:p>
          <a:p>
            <a:r>
              <a:rPr lang="de-DE" i="1" dirty="0" smtClean="0"/>
              <a:t>Bedingung wird Hold </a:t>
            </a:r>
            <a:r>
              <a:rPr lang="de-DE" i="1" dirty="0" err="1" smtClean="0"/>
              <a:t>Slack</a:t>
            </a:r>
            <a:r>
              <a:rPr lang="de-DE" i="1" dirty="0" smtClean="0"/>
              <a:t> &gt; T</a:t>
            </a:r>
            <a:r>
              <a:rPr lang="de-DE" i="1" baseline="-25000" dirty="0" smtClean="0"/>
              <a:t>unc</a:t>
            </a:r>
            <a:endParaRPr lang="de-DE" i="1" baseline="-25000" dirty="0" smtClean="0"/>
          </a:p>
          <a:p>
            <a:r>
              <a:rPr lang="de-DE" i="1" dirty="0" smtClean="0"/>
              <a:t>Auf </a:t>
            </a:r>
            <a:r>
              <a:rPr lang="de-DE" i="1" dirty="0"/>
              <a:t>diese Weise wird Synthese Tool gezwungen D2 in Bezug auf </a:t>
            </a:r>
            <a:r>
              <a:rPr lang="de-DE" i="1" dirty="0" err="1"/>
              <a:t>Ck</a:t>
            </a:r>
            <a:r>
              <a:rPr lang="de-DE" i="1" dirty="0"/>
              <a:t>-Eingang am FF2 zu verlangsamen. Das erreicht das Tool z.B. durch Einfügen von Invertern im Datenpfad</a:t>
            </a:r>
            <a:r>
              <a:rPr lang="de-DE" i="1" dirty="0" smtClean="0"/>
              <a:t>.</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33</a:t>
            </a:fld>
            <a:endParaRPr lang="de-DE" altLang="de-DE"/>
          </a:p>
        </p:txBody>
      </p:sp>
    </p:spTree>
    <p:extLst>
      <p:ext uri="{BB962C8B-B14F-4D97-AF65-F5344CB8AC3E}">
        <p14:creationId xmlns:p14="http://schemas.microsoft.com/office/powerpoint/2010/main" val="37850951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err="1" smtClean="0"/>
              <a:t>Kodierer</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34</a:t>
            </a:fld>
            <a:endParaRPr lang="de-DE" altLang="de-DE"/>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8800" y="2514600"/>
            <a:ext cx="3412067" cy="3685031"/>
          </a:xfrm>
          <a:prstGeom prst="rect">
            <a:avLst/>
          </a:prstGeom>
        </p:spPr>
      </p:pic>
      <p:cxnSp>
        <p:nvCxnSpPr>
          <p:cNvPr id="5" name="Gerade Verbindung mit Pfeil 4"/>
          <p:cNvCxnSpPr/>
          <p:nvPr/>
        </p:nvCxnSpPr>
        <p:spPr bwMode="auto">
          <a:xfrm>
            <a:off x="5181600" y="3124200"/>
            <a:ext cx="1143000" cy="22860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535277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2051050"/>
          </a:xfrm>
        </p:spPr>
        <p:txBody>
          <a:bodyPr/>
          <a:lstStyle/>
          <a:p>
            <a:r>
              <a:rPr lang="de-DE" dirty="0" err="1" smtClean="0"/>
              <a:t>Kodierer</a:t>
            </a:r>
            <a:r>
              <a:rPr lang="de-DE" dirty="0" smtClean="0"/>
              <a:t> (Encoder)</a:t>
            </a:r>
          </a:p>
          <a:p>
            <a:r>
              <a:rPr lang="de-DE" dirty="0"/>
              <a:t>Um eine Information bearbeiten zu </a:t>
            </a:r>
            <a:r>
              <a:rPr lang="de-DE" dirty="0" smtClean="0"/>
              <a:t>können, </a:t>
            </a:r>
            <a:r>
              <a:rPr lang="de-DE" dirty="0"/>
              <a:t>muss </a:t>
            </a:r>
            <a:r>
              <a:rPr lang="de-DE" dirty="0" smtClean="0"/>
              <a:t>sie </a:t>
            </a:r>
            <a:r>
              <a:rPr lang="de-DE" dirty="0"/>
              <a:t>in einem geeignetem Zahlsystem z.B. im </a:t>
            </a:r>
            <a:r>
              <a:rPr lang="de-DE" dirty="0" smtClean="0"/>
              <a:t>binären </a:t>
            </a:r>
            <a:r>
              <a:rPr lang="de-DE" dirty="0"/>
              <a:t>System </a:t>
            </a:r>
            <a:r>
              <a:rPr lang="de-DE" dirty="0" smtClean="0"/>
              <a:t>dargestellt werden</a:t>
            </a:r>
          </a:p>
          <a:p>
            <a:r>
              <a:rPr lang="de-DE" dirty="0" smtClean="0"/>
              <a:t>Bsp. Tastatur</a:t>
            </a:r>
          </a:p>
          <a:p>
            <a:r>
              <a:rPr lang="de-DE" dirty="0" smtClean="0"/>
              <a:t>Jeder </a:t>
            </a:r>
            <a:r>
              <a:rPr lang="de-DE" dirty="0"/>
              <a:t>Taste gehört ein </a:t>
            </a:r>
            <a:r>
              <a:rPr lang="de-DE" dirty="0" smtClean="0"/>
              <a:t>Digitaleingang</a:t>
            </a:r>
          </a:p>
          <a:p>
            <a:r>
              <a:rPr lang="de-DE" dirty="0" err="1"/>
              <a:t>Kodierer</a:t>
            </a:r>
            <a:r>
              <a:rPr lang="de-DE" dirty="0" smtClean="0"/>
              <a:t> erzeugt den </a:t>
            </a:r>
            <a:r>
              <a:rPr lang="de-DE" dirty="0"/>
              <a:t>binären Code, der der aktivierten Taste </a:t>
            </a:r>
            <a:r>
              <a:rPr lang="de-DE" dirty="0" smtClean="0"/>
              <a:t>entspricht</a:t>
            </a:r>
            <a:endParaRPr lang="de-DE" dirty="0"/>
          </a:p>
          <a:p>
            <a:r>
              <a:rPr lang="de-DE" dirty="0"/>
              <a:t>Der einfachste </a:t>
            </a:r>
            <a:r>
              <a:rPr lang="de-DE" dirty="0" err="1"/>
              <a:t>Kodierer</a:t>
            </a:r>
            <a:r>
              <a:rPr lang="de-DE" dirty="0" smtClean="0"/>
              <a:t> </a:t>
            </a:r>
            <a:r>
              <a:rPr lang="de-DE" dirty="0"/>
              <a:t>setzt voraus dass nur ein Eingang in einem Moment aktiv ist </a:t>
            </a:r>
            <a:r>
              <a:rPr lang="de-DE" dirty="0" smtClean="0"/>
              <a:t>  </a:t>
            </a:r>
            <a:endParaRPr lang="de-DE" dirty="0"/>
          </a:p>
          <a:p>
            <a:endParaRPr lang="de-DE" dirty="0" smtClean="0"/>
          </a:p>
          <a:p>
            <a:endParaRPr lang="de-DE" dirty="0" smtClean="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35</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715571792"/>
              </p:ext>
            </p:extLst>
          </p:nvPr>
        </p:nvGraphicFramePr>
        <p:xfrm>
          <a:off x="3886198" y="3642363"/>
          <a:ext cx="4419602" cy="2758437"/>
        </p:xfrm>
        <a:graphic>
          <a:graphicData uri="http://schemas.openxmlformats.org/drawingml/2006/table">
            <a:tbl>
              <a:tblPr firstRow="1" bandRow="1">
                <a:tableStyleId>{5C22544A-7EE6-4342-B048-85BDC9FD1C3A}</a:tableStyleId>
              </a:tblPr>
              <a:tblGrid>
                <a:gridCol w="401782"/>
                <a:gridCol w="401782"/>
                <a:gridCol w="401782"/>
                <a:gridCol w="401782"/>
                <a:gridCol w="401782"/>
                <a:gridCol w="401782"/>
                <a:gridCol w="401782"/>
                <a:gridCol w="401782"/>
                <a:gridCol w="401782"/>
                <a:gridCol w="401782"/>
                <a:gridCol w="401782"/>
              </a:tblGrid>
              <a:tr h="306493">
                <a:tc>
                  <a:txBody>
                    <a:bodyPr/>
                    <a:lstStyle/>
                    <a:p>
                      <a:r>
                        <a:rPr lang="de-DE" sz="1200" dirty="0" smtClean="0"/>
                        <a:t>A0</a:t>
                      </a:r>
                      <a:endParaRPr lang="de-DE" sz="1200" dirty="0"/>
                    </a:p>
                  </a:txBody>
                  <a:tcPr/>
                </a:tc>
                <a:tc>
                  <a:txBody>
                    <a:bodyPr/>
                    <a:lstStyle/>
                    <a:p>
                      <a:r>
                        <a:rPr lang="de-DE" sz="1200" dirty="0" smtClean="0"/>
                        <a:t>A1</a:t>
                      </a:r>
                      <a:endParaRPr lang="de-DE" sz="1200" dirty="0"/>
                    </a:p>
                  </a:txBody>
                  <a:tcPr/>
                </a:tc>
                <a:tc>
                  <a:txBody>
                    <a:bodyPr/>
                    <a:lstStyle/>
                    <a:p>
                      <a:r>
                        <a:rPr lang="de-DE" sz="1200" dirty="0" smtClean="0"/>
                        <a:t>A2</a:t>
                      </a:r>
                      <a:endParaRPr lang="de-DE" sz="1200" dirty="0"/>
                    </a:p>
                  </a:txBody>
                  <a:tcPr/>
                </a:tc>
                <a:tc>
                  <a:txBody>
                    <a:bodyPr/>
                    <a:lstStyle/>
                    <a:p>
                      <a:r>
                        <a:rPr lang="de-DE" sz="1200" dirty="0" smtClean="0"/>
                        <a:t>A3</a:t>
                      </a:r>
                      <a:endParaRPr lang="de-DE" sz="1200" dirty="0"/>
                    </a:p>
                  </a:txBody>
                  <a:tcPr/>
                </a:tc>
                <a:tc>
                  <a:txBody>
                    <a:bodyPr/>
                    <a:lstStyle/>
                    <a:p>
                      <a:r>
                        <a:rPr lang="de-DE" sz="1200" dirty="0" smtClean="0"/>
                        <a:t>A4</a:t>
                      </a:r>
                      <a:endParaRPr lang="de-DE" sz="1200" dirty="0"/>
                    </a:p>
                  </a:txBody>
                  <a:tcPr/>
                </a:tc>
                <a:tc>
                  <a:txBody>
                    <a:bodyPr/>
                    <a:lstStyle/>
                    <a:p>
                      <a:r>
                        <a:rPr lang="de-DE" sz="1200" dirty="0" smtClean="0"/>
                        <a:t>A5</a:t>
                      </a:r>
                      <a:endParaRPr lang="de-DE" sz="1200" dirty="0"/>
                    </a:p>
                  </a:txBody>
                  <a:tcPr/>
                </a:tc>
                <a:tc>
                  <a:txBody>
                    <a:bodyPr/>
                    <a:lstStyle/>
                    <a:p>
                      <a:r>
                        <a:rPr lang="de-DE" sz="1200" dirty="0" smtClean="0"/>
                        <a:t>A6</a:t>
                      </a:r>
                      <a:endParaRPr lang="de-DE" sz="1200" dirty="0"/>
                    </a:p>
                  </a:txBody>
                  <a:tcPr/>
                </a:tc>
                <a:tc>
                  <a:txBody>
                    <a:bodyPr/>
                    <a:lstStyle/>
                    <a:p>
                      <a:r>
                        <a:rPr lang="de-DE" sz="1200" dirty="0" smtClean="0"/>
                        <a:t>A7</a:t>
                      </a:r>
                      <a:endParaRPr lang="de-DE" sz="1200" dirty="0"/>
                    </a:p>
                  </a:txBody>
                  <a:tcPr/>
                </a:tc>
                <a:tc>
                  <a:txBody>
                    <a:bodyPr/>
                    <a:lstStyle/>
                    <a:p>
                      <a:r>
                        <a:rPr lang="de-DE" sz="1200" dirty="0" smtClean="0"/>
                        <a:t>Y0</a:t>
                      </a:r>
                      <a:endParaRPr lang="de-DE" sz="1200" dirty="0"/>
                    </a:p>
                  </a:txBody>
                  <a:tcPr/>
                </a:tc>
                <a:tc>
                  <a:txBody>
                    <a:bodyPr/>
                    <a:lstStyle/>
                    <a:p>
                      <a:r>
                        <a:rPr lang="de-DE" sz="1200" dirty="0" smtClean="0"/>
                        <a:t>Y1</a:t>
                      </a:r>
                      <a:endParaRPr lang="de-DE" sz="1200" dirty="0"/>
                    </a:p>
                  </a:txBody>
                  <a:tcPr/>
                </a:tc>
                <a:tc>
                  <a:txBody>
                    <a:bodyPr/>
                    <a:lstStyle/>
                    <a:p>
                      <a:r>
                        <a:rPr lang="de-DE" sz="1200" dirty="0" smtClean="0"/>
                        <a:t>Y2</a:t>
                      </a:r>
                      <a:endParaRPr lang="de-DE" sz="1200" dirty="0"/>
                    </a:p>
                  </a:txBody>
                  <a:tcPr/>
                </a:tc>
              </a:tr>
              <a:tr h="306493">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dirty="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endParaRPr lang="de-DE" sz="120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bl>
          </a:graphicData>
        </a:graphic>
      </p:graphicFrame>
      <p:sp>
        <p:nvSpPr>
          <p:cNvPr id="5" name="Rechteck 4"/>
          <p:cNvSpPr/>
          <p:nvPr/>
        </p:nvSpPr>
        <p:spPr bwMode="auto">
          <a:xfrm>
            <a:off x="990600" y="4038600"/>
            <a:ext cx="762000" cy="1371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ENC</a:t>
            </a:r>
          </a:p>
        </p:txBody>
      </p:sp>
      <p:cxnSp>
        <p:nvCxnSpPr>
          <p:cNvPr id="7" name="Gerade Verbindung 6"/>
          <p:cNvCxnSpPr/>
          <p:nvPr/>
        </p:nvCxnSpPr>
        <p:spPr bwMode="auto">
          <a:xfrm>
            <a:off x="6858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85800" y="4343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685800" y="4495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a:off x="685800" y="4648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a:off x="685800" y="4800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a:off x="685800" y="4953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13"/>
          <p:cNvCxnSpPr/>
          <p:nvPr/>
        </p:nvCxnSpPr>
        <p:spPr bwMode="auto">
          <a:xfrm>
            <a:off x="685800" y="5105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14"/>
          <p:cNvCxnSpPr/>
          <p:nvPr/>
        </p:nvCxnSpPr>
        <p:spPr bwMode="auto">
          <a:xfrm>
            <a:off x="685800" y="5257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17526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p:nvPr/>
        </p:nvCxnSpPr>
        <p:spPr bwMode="auto">
          <a:xfrm>
            <a:off x="1752600" y="4343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17"/>
          <p:cNvCxnSpPr/>
          <p:nvPr/>
        </p:nvCxnSpPr>
        <p:spPr bwMode="auto">
          <a:xfrm>
            <a:off x="1752600" y="4495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feld 7"/>
          <p:cNvSpPr txBox="1"/>
          <p:nvPr/>
        </p:nvSpPr>
        <p:spPr>
          <a:xfrm>
            <a:off x="609600" y="3886200"/>
            <a:ext cx="372218" cy="276999"/>
          </a:xfrm>
          <a:prstGeom prst="rect">
            <a:avLst/>
          </a:prstGeom>
          <a:noFill/>
        </p:spPr>
        <p:txBody>
          <a:bodyPr wrap="none" rtlCol="0">
            <a:spAutoFit/>
          </a:bodyPr>
          <a:lstStyle/>
          <a:p>
            <a:r>
              <a:rPr lang="de-DE" dirty="0" smtClean="0"/>
              <a:t>A0</a:t>
            </a:r>
            <a:endParaRPr lang="de-DE" dirty="0"/>
          </a:p>
        </p:txBody>
      </p:sp>
      <p:sp>
        <p:nvSpPr>
          <p:cNvPr id="20" name="Textfeld 19"/>
          <p:cNvSpPr txBox="1"/>
          <p:nvPr/>
        </p:nvSpPr>
        <p:spPr>
          <a:xfrm>
            <a:off x="1752600" y="3886200"/>
            <a:ext cx="372218" cy="276999"/>
          </a:xfrm>
          <a:prstGeom prst="rect">
            <a:avLst/>
          </a:prstGeom>
          <a:noFill/>
        </p:spPr>
        <p:txBody>
          <a:bodyPr wrap="none" rtlCol="0">
            <a:spAutoFit/>
          </a:bodyPr>
          <a:lstStyle/>
          <a:p>
            <a:r>
              <a:rPr lang="de-DE" dirty="0" smtClean="0"/>
              <a:t>Y0</a:t>
            </a:r>
            <a:endParaRPr lang="de-DE" dirty="0"/>
          </a:p>
        </p:txBody>
      </p:sp>
    </p:spTree>
    <p:extLst>
      <p:ext uri="{BB962C8B-B14F-4D97-AF65-F5344CB8AC3E}">
        <p14:creationId xmlns:p14="http://schemas.microsoft.com/office/powerpoint/2010/main" val="3616729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Kodierer</a:t>
            </a:r>
            <a:r>
              <a:rPr lang="de-DE" dirty="0"/>
              <a:t> </a:t>
            </a:r>
            <a:endParaRPr lang="de-DE" dirty="0" smtClean="0"/>
          </a:p>
          <a:p>
            <a:r>
              <a:rPr lang="de-DE" dirty="0" smtClean="0"/>
              <a:t>Y0 </a:t>
            </a:r>
            <a:r>
              <a:rPr lang="de-DE" dirty="0"/>
              <a:t>= A1 || A3 || A5 ||  A7</a:t>
            </a:r>
          </a:p>
          <a:p>
            <a:r>
              <a:rPr lang="de-DE" dirty="0"/>
              <a:t>Y1 = A2 || A3 || A6 ||  A7</a:t>
            </a:r>
          </a:p>
          <a:p>
            <a:r>
              <a:rPr lang="de-DE" dirty="0"/>
              <a:t>Y2 = A4 || A5 || A6 ||  </a:t>
            </a:r>
            <a:r>
              <a:rPr lang="de-DE" dirty="0" smtClean="0"/>
              <a:t>A7</a:t>
            </a:r>
          </a:p>
          <a:p>
            <a:r>
              <a:rPr lang="de-DE" dirty="0" smtClean="0"/>
              <a:t>Umgekehrte </a:t>
            </a:r>
            <a:r>
              <a:rPr lang="de-DE" dirty="0"/>
              <a:t>Funktionalität wie der </a:t>
            </a:r>
            <a:r>
              <a:rPr lang="de-DE" dirty="0" err="1"/>
              <a:t>Dekoder</a:t>
            </a:r>
            <a:r>
              <a:rPr lang="de-DE" dirty="0"/>
              <a:t> </a:t>
            </a:r>
            <a:endParaRPr lang="de-DE" dirty="0" smtClean="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36</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245928793"/>
              </p:ext>
            </p:extLst>
          </p:nvPr>
        </p:nvGraphicFramePr>
        <p:xfrm>
          <a:off x="3886198" y="3642363"/>
          <a:ext cx="4419602" cy="2758437"/>
        </p:xfrm>
        <a:graphic>
          <a:graphicData uri="http://schemas.openxmlformats.org/drawingml/2006/table">
            <a:tbl>
              <a:tblPr firstRow="1" bandRow="1">
                <a:tableStyleId>{5C22544A-7EE6-4342-B048-85BDC9FD1C3A}</a:tableStyleId>
              </a:tblPr>
              <a:tblGrid>
                <a:gridCol w="401782"/>
                <a:gridCol w="401782"/>
                <a:gridCol w="401782"/>
                <a:gridCol w="401782"/>
                <a:gridCol w="401782"/>
                <a:gridCol w="401782"/>
                <a:gridCol w="401782"/>
                <a:gridCol w="401782"/>
                <a:gridCol w="401782"/>
                <a:gridCol w="401782"/>
                <a:gridCol w="401782"/>
              </a:tblGrid>
              <a:tr h="306493">
                <a:tc>
                  <a:txBody>
                    <a:bodyPr/>
                    <a:lstStyle/>
                    <a:p>
                      <a:r>
                        <a:rPr lang="de-DE" sz="1200" dirty="0" smtClean="0"/>
                        <a:t>A0</a:t>
                      </a:r>
                      <a:endParaRPr lang="de-DE" sz="1200" dirty="0"/>
                    </a:p>
                  </a:txBody>
                  <a:tcPr/>
                </a:tc>
                <a:tc>
                  <a:txBody>
                    <a:bodyPr/>
                    <a:lstStyle/>
                    <a:p>
                      <a:r>
                        <a:rPr lang="de-DE" sz="1200" dirty="0" smtClean="0"/>
                        <a:t>A1</a:t>
                      </a:r>
                      <a:endParaRPr lang="de-DE" sz="1200" dirty="0"/>
                    </a:p>
                  </a:txBody>
                  <a:tcPr/>
                </a:tc>
                <a:tc>
                  <a:txBody>
                    <a:bodyPr/>
                    <a:lstStyle/>
                    <a:p>
                      <a:r>
                        <a:rPr lang="de-DE" sz="1200" dirty="0" smtClean="0"/>
                        <a:t>A2</a:t>
                      </a:r>
                      <a:endParaRPr lang="de-DE" sz="1200" dirty="0"/>
                    </a:p>
                  </a:txBody>
                  <a:tcPr/>
                </a:tc>
                <a:tc>
                  <a:txBody>
                    <a:bodyPr/>
                    <a:lstStyle/>
                    <a:p>
                      <a:r>
                        <a:rPr lang="de-DE" sz="1200" dirty="0" smtClean="0"/>
                        <a:t>A3</a:t>
                      </a:r>
                      <a:endParaRPr lang="de-DE" sz="1200" dirty="0"/>
                    </a:p>
                  </a:txBody>
                  <a:tcPr/>
                </a:tc>
                <a:tc>
                  <a:txBody>
                    <a:bodyPr/>
                    <a:lstStyle/>
                    <a:p>
                      <a:r>
                        <a:rPr lang="de-DE" sz="1200" dirty="0" smtClean="0"/>
                        <a:t>A4</a:t>
                      </a:r>
                      <a:endParaRPr lang="de-DE" sz="1200" dirty="0"/>
                    </a:p>
                  </a:txBody>
                  <a:tcPr/>
                </a:tc>
                <a:tc>
                  <a:txBody>
                    <a:bodyPr/>
                    <a:lstStyle/>
                    <a:p>
                      <a:r>
                        <a:rPr lang="de-DE" sz="1200" dirty="0" smtClean="0"/>
                        <a:t>A5</a:t>
                      </a:r>
                      <a:endParaRPr lang="de-DE" sz="1200" dirty="0"/>
                    </a:p>
                  </a:txBody>
                  <a:tcPr/>
                </a:tc>
                <a:tc>
                  <a:txBody>
                    <a:bodyPr/>
                    <a:lstStyle/>
                    <a:p>
                      <a:r>
                        <a:rPr lang="de-DE" sz="1200" dirty="0" smtClean="0"/>
                        <a:t>A6</a:t>
                      </a:r>
                      <a:endParaRPr lang="de-DE" sz="1200" dirty="0"/>
                    </a:p>
                  </a:txBody>
                  <a:tcPr/>
                </a:tc>
                <a:tc>
                  <a:txBody>
                    <a:bodyPr/>
                    <a:lstStyle/>
                    <a:p>
                      <a:r>
                        <a:rPr lang="de-DE" sz="1200" dirty="0" smtClean="0"/>
                        <a:t>A7</a:t>
                      </a:r>
                      <a:endParaRPr lang="de-DE" sz="1200" dirty="0"/>
                    </a:p>
                  </a:txBody>
                  <a:tcPr/>
                </a:tc>
                <a:tc>
                  <a:txBody>
                    <a:bodyPr/>
                    <a:lstStyle/>
                    <a:p>
                      <a:r>
                        <a:rPr lang="de-DE" sz="1200" dirty="0" smtClean="0"/>
                        <a:t>Y0</a:t>
                      </a:r>
                      <a:endParaRPr lang="de-DE" sz="1200" dirty="0"/>
                    </a:p>
                  </a:txBody>
                  <a:tcPr/>
                </a:tc>
                <a:tc>
                  <a:txBody>
                    <a:bodyPr/>
                    <a:lstStyle/>
                    <a:p>
                      <a:r>
                        <a:rPr lang="de-DE" sz="1200" dirty="0" smtClean="0"/>
                        <a:t>Y1</a:t>
                      </a:r>
                      <a:endParaRPr lang="de-DE" sz="1200" dirty="0"/>
                    </a:p>
                  </a:txBody>
                  <a:tcPr/>
                </a:tc>
                <a:tc>
                  <a:txBody>
                    <a:bodyPr/>
                    <a:lstStyle/>
                    <a:p>
                      <a:r>
                        <a:rPr lang="de-DE" sz="1200" dirty="0" smtClean="0"/>
                        <a:t>Y2</a:t>
                      </a:r>
                      <a:endParaRPr lang="de-DE" sz="1200" dirty="0"/>
                    </a:p>
                  </a:txBody>
                  <a:tcPr/>
                </a:tc>
              </a:tr>
              <a:tr h="306493">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dirty="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endParaRPr lang="de-DE" sz="120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bl>
          </a:graphicData>
        </a:graphic>
      </p:graphicFrame>
    </p:spTree>
    <p:extLst>
      <p:ext uri="{BB962C8B-B14F-4D97-AF65-F5344CB8AC3E}">
        <p14:creationId xmlns:p14="http://schemas.microsoft.com/office/powerpoint/2010/main" val="10106712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Beachten wir dass der </a:t>
            </a:r>
            <a:r>
              <a:rPr lang="de-DE" dirty="0" err="1" smtClean="0"/>
              <a:t>Kodierer</a:t>
            </a:r>
            <a:r>
              <a:rPr lang="de-DE" dirty="0" smtClean="0"/>
              <a:t> </a:t>
            </a:r>
            <a:r>
              <a:rPr lang="de-DE" dirty="0"/>
              <a:t>nur dann richtig funktioniert, wenn nur ein Eingangssignal aktiv ist. Wenn z.B. A3 und A4 gleichzeitig aktiv werden, bekommen wir am Ausgang den Code Y0 = Y1 = Y2 = 1 </a:t>
            </a:r>
            <a:r>
              <a:rPr lang="de-DE" dirty="0" smtClean="0"/>
              <a:t>-&gt; </a:t>
            </a:r>
            <a:r>
              <a:rPr lang="de-DE" dirty="0"/>
              <a:t>7 statt 3 oder 4</a:t>
            </a:r>
            <a:r>
              <a:rPr lang="de-DE" dirty="0" smtClean="0"/>
              <a:t>.</a:t>
            </a:r>
          </a:p>
          <a:p>
            <a:r>
              <a:rPr lang="de-DE" dirty="0"/>
              <a:t>In den Systemen wo mehrere Eingänge gleichzeitig aktiv werden können werden die </a:t>
            </a:r>
            <a:r>
              <a:rPr lang="de-DE" dirty="0" err="1" smtClean="0"/>
              <a:t>Prioritätskodierer</a:t>
            </a:r>
            <a:r>
              <a:rPr lang="de-DE" dirty="0" smtClean="0"/>
              <a:t> </a:t>
            </a:r>
            <a:r>
              <a:rPr lang="de-DE" dirty="0"/>
              <a:t>benutzt. Diese erzeugen den Kode </a:t>
            </a:r>
            <a:r>
              <a:rPr lang="de-DE" dirty="0" smtClean="0"/>
              <a:t>des Eingangs </a:t>
            </a:r>
            <a:r>
              <a:rPr lang="de-DE" dirty="0"/>
              <a:t>mit höchster Priorität – z.B. den größeren Kode</a:t>
            </a:r>
            <a:r>
              <a:rPr lang="de-DE" dirty="0" smtClean="0"/>
              <a:t>.</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37</a:t>
            </a:fld>
            <a:endParaRPr lang="de-DE" altLang="de-DE"/>
          </a:p>
        </p:txBody>
      </p:sp>
      <p:graphicFrame>
        <p:nvGraphicFramePr>
          <p:cNvPr id="5" name="Tabelle 4"/>
          <p:cNvGraphicFramePr>
            <a:graphicFrameLocks noGrp="1"/>
          </p:cNvGraphicFramePr>
          <p:nvPr>
            <p:extLst>
              <p:ext uri="{D42A27DB-BD31-4B8C-83A1-F6EECF244321}">
                <p14:modId xmlns:p14="http://schemas.microsoft.com/office/powerpoint/2010/main" val="754096141"/>
              </p:ext>
            </p:extLst>
          </p:nvPr>
        </p:nvGraphicFramePr>
        <p:xfrm>
          <a:off x="3886198" y="3642363"/>
          <a:ext cx="4419602" cy="2758437"/>
        </p:xfrm>
        <a:graphic>
          <a:graphicData uri="http://schemas.openxmlformats.org/drawingml/2006/table">
            <a:tbl>
              <a:tblPr firstRow="1" bandRow="1">
                <a:tableStyleId>{5C22544A-7EE6-4342-B048-85BDC9FD1C3A}</a:tableStyleId>
              </a:tblPr>
              <a:tblGrid>
                <a:gridCol w="401782"/>
                <a:gridCol w="401782"/>
                <a:gridCol w="401782"/>
                <a:gridCol w="401782"/>
                <a:gridCol w="401782"/>
                <a:gridCol w="401782"/>
                <a:gridCol w="401782"/>
                <a:gridCol w="401782"/>
                <a:gridCol w="401782"/>
                <a:gridCol w="401782"/>
                <a:gridCol w="401782"/>
              </a:tblGrid>
              <a:tr h="306493">
                <a:tc>
                  <a:txBody>
                    <a:bodyPr/>
                    <a:lstStyle/>
                    <a:p>
                      <a:r>
                        <a:rPr lang="de-DE" sz="1200" dirty="0" smtClean="0"/>
                        <a:t>A0</a:t>
                      </a:r>
                      <a:endParaRPr lang="de-DE" sz="1200" dirty="0"/>
                    </a:p>
                  </a:txBody>
                  <a:tcPr/>
                </a:tc>
                <a:tc>
                  <a:txBody>
                    <a:bodyPr/>
                    <a:lstStyle/>
                    <a:p>
                      <a:r>
                        <a:rPr lang="de-DE" sz="1200" dirty="0" smtClean="0"/>
                        <a:t>A1</a:t>
                      </a:r>
                      <a:endParaRPr lang="de-DE" sz="1200" dirty="0"/>
                    </a:p>
                  </a:txBody>
                  <a:tcPr/>
                </a:tc>
                <a:tc>
                  <a:txBody>
                    <a:bodyPr/>
                    <a:lstStyle/>
                    <a:p>
                      <a:r>
                        <a:rPr lang="de-DE" sz="1200" dirty="0" smtClean="0"/>
                        <a:t>A2</a:t>
                      </a:r>
                      <a:endParaRPr lang="de-DE" sz="1200" dirty="0"/>
                    </a:p>
                  </a:txBody>
                  <a:tcPr/>
                </a:tc>
                <a:tc>
                  <a:txBody>
                    <a:bodyPr/>
                    <a:lstStyle/>
                    <a:p>
                      <a:r>
                        <a:rPr lang="de-DE" sz="1200" dirty="0" smtClean="0"/>
                        <a:t>A3</a:t>
                      </a:r>
                      <a:endParaRPr lang="de-DE" sz="1200" dirty="0"/>
                    </a:p>
                  </a:txBody>
                  <a:tcPr/>
                </a:tc>
                <a:tc>
                  <a:txBody>
                    <a:bodyPr/>
                    <a:lstStyle/>
                    <a:p>
                      <a:r>
                        <a:rPr lang="de-DE" sz="1200" dirty="0" smtClean="0"/>
                        <a:t>A4</a:t>
                      </a:r>
                      <a:endParaRPr lang="de-DE" sz="1200" dirty="0"/>
                    </a:p>
                  </a:txBody>
                  <a:tcPr/>
                </a:tc>
                <a:tc>
                  <a:txBody>
                    <a:bodyPr/>
                    <a:lstStyle/>
                    <a:p>
                      <a:r>
                        <a:rPr lang="de-DE" sz="1200" dirty="0" smtClean="0"/>
                        <a:t>A5</a:t>
                      </a:r>
                      <a:endParaRPr lang="de-DE" sz="1200" dirty="0"/>
                    </a:p>
                  </a:txBody>
                  <a:tcPr/>
                </a:tc>
                <a:tc>
                  <a:txBody>
                    <a:bodyPr/>
                    <a:lstStyle/>
                    <a:p>
                      <a:r>
                        <a:rPr lang="de-DE" sz="1200" dirty="0" smtClean="0"/>
                        <a:t>A6</a:t>
                      </a:r>
                      <a:endParaRPr lang="de-DE" sz="1200" dirty="0"/>
                    </a:p>
                  </a:txBody>
                  <a:tcPr/>
                </a:tc>
                <a:tc>
                  <a:txBody>
                    <a:bodyPr/>
                    <a:lstStyle/>
                    <a:p>
                      <a:r>
                        <a:rPr lang="de-DE" sz="1200" dirty="0" smtClean="0"/>
                        <a:t>A7</a:t>
                      </a:r>
                      <a:endParaRPr lang="de-DE" sz="1200" dirty="0"/>
                    </a:p>
                  </a:txBody>
                  <a:tcPr/>
                </a:tc>
                <a:tc>
                  <a:txBody>
                    <a:bodyPr/>
                    <a:lstStyle/>
                    <a:p>
                      <a:r>
                        <a:rPr lang="de-DE" sz="1200" dirty="0" smtClean="0"/>
                        <a:t>Y0</a:t>
                      </a:r>
                      <a:endParaRPr lang="de-DE" sz="1200" dirty="0"/>
                    </a:p>
                  </a:txBody>
                  <a:tcPr/>
                </a:tc>
                <a:tc>
                  <a:txBody>
                    <a:bodyPr/>
                    <a:lstStyle/>
                    <a:p>
                      <a:r>
                        <a:rPr lang="de-DE" sz="1200" dirty="0" smtClean="0"/>
                        <a:t>Y1</a:t>
                      </a:r>
                      <a:endParaRPr lang="de-DE" sz="1200" dirty="0"/>
                    </a:p>
                  </a:txBody>
                  <a:tcPr/>
                </a:tc>
                <a:tc>
                  <a:txBody>
                    <a:bodyPr/>
                    <a:lstStyle/>
                    <a:p>
                      <a:r>
                        <a:rPr lang="de-DE" sz="1200" dirty="0" smtClean="0"/>
                        <a:t>Y2</a:t>
                      </a:r>
                      <a:endParaRPr lang="de-DE" sz="1200" dirty="0"/>
                    </a:p>
                  </a:txBody>
                  <a:tcPr/>
                </a:tc>
              </a:tr>
              <a:tr h="306493">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dirty="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endParaRPr lang="de-DE" sz="120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endParaRPr lang="de-DE" sz="1200" dirty="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c>
                  <a:txBody>
                    <a:bodyPr/>
                    <a:lstStyle/>
                    <a:p>
                      <a:r>
                        <a:rPr lang="de-DE" sz="1200" dirty="0" smtClean="0"/>
                        <a:t>1</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0</a:t>
                      </a:r>
                      <a:endParaRPr lang="de-DE" sz="1200" dirty="0"/>
                    </a:p>
                  </a:txBody>
                  <a:tcPr/>
                </a:tc>
              </a:tr>
              <a:tr h="306493">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endParaRPr lang="de-DE" sz="120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c>
                  <a:txBody>
                    <a:bodyPr/>
                    <a:lstStyle/>
                    <a:p>
                      <a:r>
                        <a:rPr lang="de-DE" sz="1200" dirty="0" smtClean="0"/>
                        <a:t>1</a:t>
                      </a:r>
                      <a:endParaRPr lang="de-DE" sz="1200" dirty="0"/>
                    </a:p>
                  </a:txBody>
                  <a:tcPr/>
                </a:tc>
              </a:tr>
            </a:tbl>
          </a:graphicData>
        </a:graphic>
      </p:graphicFrame>
    </p:spTree>
    <p:extLst>
      <p:ext uri="{BB962C8B-B14F-4D97-AF65-F5344CB8AC3E}">
        <p14:creationId xmlns:p14="http://schemas.microsoft.com/office/powerpoint/2010/main" val="1376196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den </a:t>
            </a:r>
            <a:r>
              <a:rPr lang="de-DE" dirty="0" err="1" smtClean="0"/>
              <a:t>Prioritätskodierer</a:t>
            </a:r>
            <a:r>
              <a:rPr lang="de-DE" dirty="0" smtClean="0"/>
              <a:t> </a:t>
            </a:r>
            <a:r>
              <a:rPr lang="de-DE" dirty="0"/>
              <a:t>mithilfe eines einfachen </a:t>
            </a:r>
            <a:r>
              <a:rPr lang="de-DE" dirty="0" err="1" smtClean="0"/>
              <a:t>Kodierers</a:t>
            </a:r>
            <a:r>
              <a:rPr lang="de-DE" dirty="0" smtClean="0"/>
              <a:t> </a:t>
            </a:r>
            <a:r>
              <a:rPr lang="de-DE" dirty="0"/>
              <a:t>und eines Prioritäts-Netzwerks aufbauen. Das Prioritätsnetzwerk soll </a:t>
            </a:r>
            <a:r>
              <a:rPr lang="de-DE" dirty="0" smtClean="0"/>
              <a:t>gewährleisten, </a:t>
            </a:r>
            <a:r>
              <a:rPr lang="de-DE" dirty="0"/>
              <a:t>dass nur ein Ausgang aktiv ist, ungeachtet von der Zahl der aktiven Eingängen. Z.B</a:t>
            </a:r>
            <a:r>
              <a:rPr lang="de-DE" dirty="0" smtClean="0"/>
              <a:t>., </a:t>
            </a:r>
            <a:r>
              <a:rPr lang="de-DE" dirty="0"/>
              <a:t>wenn A3 und A4 Eingänge aktiv sind, soll nur AP4 aktiv werden</a:t>
            </a:r>
            <a:r>
              <a:rPr lang="de-DE" dirty="0" smtClean="0"/>
              <a:t>.</a:t>
            </a:r>
          </a:p>
          <a:p>
            <a:r>
              <a:rPr lang="de-DE" dirty="0"/>
              <a:t>Das Prioritätsnetzwerk kann mit folgenden Funktionen beschrieben werden:</a:t>
            </a:r>
          </a:p>
          <a:p>
            <a:r>
              <a:rPr lang="de-DE" dirty="0" smtClean="0"/>
              <a:t>AP7 </a:t>
            </a:r>
            <a:r>
              <a:rPr lang="de-DE" dirty="0"/>
              <a:t>= A7</a:t>
            </a:r>
          </a:p>
          <a:p>
            <a:r>
              <a:rPr lang="de-DE" dirty="0"/>
              <a:t>AP6 = A6 &amp; !A7</a:t>
            </a:r>
          </a:p>
          <a:p>
            <a:r>
              <a:rPr lang="de-DE" dirty="0"/>
              <a:t>AP5 = A5 &amp; !A6 &amp; !A7</a:t>
            </a:r>
          </a:p>
          <a:p>
            <a:r>
              <a:rPr lang="de-DE" dirty="0"/>
              <a:t>…</a:t>
            </a:r>
          </a:p>
          <a:p>
            <a:r>
              <a:rPr lang="de-DE" dirty="0"/>
              <a:t>AP0 = A0 &amp; !A1 &amp; !A2 &amp; !A3 &amp; !A4 &amp; !A5 &amp; !A6 &amp; !</a:t>
            </a:r>
            <a:r>
              <a:rPr lang="de-DE" dirty="0" smtClean="0"/>
              <a:t>A7</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38</a:t>
            </a:fld>
            <a:endParaRPr lang="de-DE" altLang="de-DE"/>
          </a:p>
        </p:txBody>
      </p:sp>
      <p:sp>
        <p:nvSpPr>
          <p:cNvPr id="5" name="Rechteck 4"/>
          <p:cNvSpPr/>
          <p:nvPr/>
        </p:nvSpPr>
        <p:spPr bwMode="auto">
          <a:xfrm>
            <a:off x="990600" y="4724400"/>
            <a:ext cx="762000" cy="1371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PRIO</a:t>
            </a:r>
          </a:p>
        </p:txBody>
      </p:sp>
      <p:cxnSp>
        <p:nvCxnSpPr>
          <p:cNvPr id="6" name="Gerade Verbindung 5"/>
          <p:cNvCxnSpPr/>
          <p:nvPr/>
        </p:nvCxnSpPr>
        <p:spPr bwMode="auto">
          <a:xfrm>
            <a:off x="685800" y="4876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685800" y="5029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6858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85800" y="5334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685800" y="5486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a:off x="685800" y="5638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a:off x="685800" y="5791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a:off x="685800" y="5943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609600" y="4572000"/>
            <a:ext cx="372218" cy="276999"/>
          </a:xfrm>
          <a:prstGeom prst="rect">
            <a:avLst/>
          </a:prstGeom>
          <a:noFill/>
        </p:spPr>
        <p:txBody>
          <a:bodyPr wrap="none" rtlCol="0">
            <a:spAutoFit/>
          </a:bodyPr>
          <a:lstStyle/>
          <a:p>
            <a:r>
              <a:rPr lang="de-DE" dirty="0" smtClean="0"/>
              <a:t>A0</a:t>
            </a:r>
            <a:endParaRPr lang="de-DE" dirty="0"/>
          </a:p>
        </p:txBody>
      </p:sp>
      <p:cxnSp>
        <p:nvCxnSpPr>
          <p:cNvPr id="19" name="Gerade Verbindung 18"/>
          <p:cNvCxnSpPr/>
          <p:nvPr/>
        </p:nvCxnSpPr>
        <p:spPr bwMode="auto">
          <a:xfrm>
            <a:off x="1752600" y="4876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1752600" y="5029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17526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21"/>
          <p:cNvCxnSpPr/>
          <p:nvPr/>
        </p:nvCxnSpPr>
        <p:spPr bwMode="auto">
          <a:xfrm>
            <a:off x="1752600" y="5334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22"/>
          <p:cNvCxnSpPr/>
          <p:nvPr/>
        </p:nvCxnSpPr>
        <p:spPr bwMode="auto">
          <a:xfrm>
            <a:off x="1752600" y="5486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752600" y="5638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24"/>
          <p:cNvCxnSpPr/>
          <p:nvPr/>
        </p:nvCxnSpPr>
        <p:spPr bwMode="auto">
          <a:xfrm>
            <a:off x="1752600" y="5791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1752600" y="5943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Textfeld 26"/>
          <p:cNvSpPr txBox="1"/>
          <p:nvPr/>
        </p:nvSpPr>
        <p:spPr>
          <a:xfrm>
            <a:off x="1701304" y="4572000"/>
            <a:ext cx="474810" cy="276999"/>
          </a:xfrm>
          <a:prstGeom prst="rect">
            <a:avLst/>
          </a:prstGeom>
          <a:noFill/>
        </p:spPr>
        <p:txBody>
          <a:bodyPr wrap="none" rtlCol="0">
            <a:spAutoFit/>
          </a:bodyPr>
          <a:lstStyle/>
          <a:p>
            <a:r>
              <a:rPr lang="de-DE" dirty="0" smtClean="0"/>
              <a:t>AP0</a:t>
            </a:r>
            <a:endParaRPr lang="de-DE" dirty="0"/>
          </a:p>
        </p:txBody>
      </p:sp>
      <p:sp>
        <p:nvSpPr>
          <p:cNvPr id="28" name="Rechteck 27"/>
          <p:cNvSpPr/>
          <p:nvPr/>
        </p:nvSpPr>
        <p:spPr bwMode="auto">
          <a:xfrm>
            <a:off x="2057400" y="4724400"/>
            <a:ext cx="762000" cy="1371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ENC</a:t>
            </a:r>
          </a:p>
        </p:txBody>
      </p:sp>
      <p:cxnSp>
        <p:nvCxnSpPr>
          <p:cNvPr id="29" name="Gerade Verbindung 28"/>
          <p:cNvCxnSpPr/>
          <p:nvPr/>
        </p:nvCxnSpPr>
        <p:spPr bwMode="auto">
          <a:xfrm>
            <a:off x="2819400" y="4876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Gerade Verbindung 29"/>
          <p:cNvCxnSpPr/>
          <p:nvPr/>
        </p:nvCxnSpPr>
        <p:spPr bwMode="auto">
          <a:xfrm>
            <a:off x="2819400" y="5029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28194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feld 31"/>
          <p:cNvSpPr txBox="1"/>
          <p:nvPr/>
        </p:nvSpPr>
        <p:spPr>
          <a:xfrm>
            <a:off x="2819400" y="4572000"/>
            <a:ext cx="372218" cy="276999"/>
          </a:xfrm>
          <a:prstGeom prst="rect">
            <a:avLst/>
          </a:prstGeom>
          <a:noFill/>
        </p:spPr>
        <p:txBody>
          <a:bodyPr wrap="none" rtlCol="0">
            <a:spAutoFit/>
          </a:bodyPr>
          <a:lstStyle/>
          <a:p>
            <a:r>
              <a:rPr lang="de-DE" dirty="0" smtClean="0"/>
              <a:t>Y0</a:t>
            </a:r>
            <a:endParaRPr lang="de-DE" dirty="0"/>
          </a:p>
        </p:txBody>
      </p:sp>
    </p:spTree>
    <p:extLst>
      <p:ext uri="{BB962C8B-B14F-4D97-AF65-F5344CB8AC3E}">
        <p14:creationId xmlns:p14="http://schemas.microsoft.com/office/powerpoint/2010/main" val="15735993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AP7 </a:t>
            </a:r>
            <a:r>
              <a:rPr lang="de-DE" dirty="0"/>
              <a:t>= A7</a:t>
            </a:r>
          </a:p>
          <a:p>
            <a:r>
              <a:rPr lang="de-DE" dirty="0"/>
              <a:t>AP6 = A6 &amp; !A7</a:t>
            </a:r>
          </a:p>
          <a:p>
            <a:r>
              <a:rPr lang="de-DE" dirty="0"/>
              <a:t>AP5 = A5 &amp; !A6 &amp; !A7</a:t>
            </a:r>
          </a:p>
          <a:p>
            <a:r>
              <a:rPr lang="de-DE" dirty="0"/>
              <a:t>…</a:t>
            </a:r>
          </a:p>
          <a:p>
            <a:r>
              <a:rPr lang="de-DE" dirty="0"/>
              <a:t>AP0 = A0 &amp; !A1 &amp; !A2 &amp; !A3 &amp; !A4 &amp; !A5 &amp; !A6 &amp; !</a:t>
            </a:r>
            <a:r>
              <a:rPr lang="de-DE" dirty="0" smtClean="0"/>
              <a:t>A7</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39</a:t>
            </a:fld>
            <a:endParaRPr lang="de-DE" altLang="de-DE"/>
          </a:p>
        </p:txBody>
      </p:sp>
      <p:grpSp>
        <p:nvGrpSpPr>
          <p:cNvPr id="4" name="Gruppieren 3"/>
          <p:cNvGrpSpPr/>
          <p:nvPr/>
        </p:nvGrpSpPr>
        <p:grpSpPr>
          <a:xfrm>
            <a:off x="1447800" y="4800600"/>
            <a:ext cx="624052" cy="457200"/>
            <a:chOff x="1524000" y="2971800"/>
            <a:chExt cx="1447800" cy="1060704"/>
          </a:xfrm>
        </p:grpSpPr>
        <p:cxnSp>
          <p:nvCxnSpPr>
            <p:cNvPr id="28" name="Gerade Verbindung 27"/>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Ellipse 28"/>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0" name="Gleichschenkliges Dreieck 29"/>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15" name="Gerade Verbindung 14"/>
          <p:cNvCxnSpPr/>
          <p:nvPr/>
        </p:nvCxnSpPr>
        <p:spPr bwMode="auto">
          <a:xfrm>
            <a:off x="2057399" y="5029199"/>
            <a:ext cx="4267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914399" y="5029199"/>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2" name="Gruppieren 31"/>
          <p:cNvGrpSpPr/>
          <p:nvPr/>
        </p:nvGrpSpPr>
        <p:grpSpPr>
          <a:xfrm>
            <a:off x="2362200" y="4191000"/>
            <a:ext cx="624052" cy="457200"/>
            <a:chOff x="1524000" y="2971800"/>
            <a:chExt cx="1447800" cy="1060704"/>
          </a:xfrm>
        </p:grpSpPr>
        <p:cxnSp>
          <p:nvCxnSpPr>
            <p:cNvPr id="33" name="Gerade Verbindung 32"/>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Ellipse 33"/>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Gleichschenkliges Dreieck 34"/>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36" name="Gerade Verbindung 35"/>
          <p:cNvCxnSpPr/>
          <p:nvPr/>
        </p:nvCxnSpPr>
        <p:spPr bwMode="auto">
          <a:xfrm>
            <a:off x="2971799" y="4419599"/>
            <a:ext cx="34290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a:off x="1828799" y="4419599"/>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17"/>
          <p:cNvCxnSpPr/>
          <p:nvPr/>
        </p:nvCxnSpPr>
        <p:spPr bwMode="auto">
          <a:xfrm>
            <a:off x="1219200" y="50292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38"/>
          <p:cNvCxnSpPr/>
          <p:nvPr/>
        </p:nvCxnSpPr>
        <p:spPr bwMode="auto">
          <a:xfrm>
            <a:off x="21336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22860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5" name="Gruppieren 44"/>
          <p:cNvGrpSpPr/>
          <p:nvPr/>
        </p:nvGrpSpPr>
        <p:grpSpPr>
          <a:xfrm rot="5400000">
            <a:off x="2057400" y="5562600"/>
            <a:ext cx="304800" cy="304800"/>
            <a:chOff x="1219200" y="3733800"/>
            <a:chExt cx="1143000" cy="914400"/>
          </a:xfrm>
        </p:grpSpPr>
        <p:cxnSp>
          <p:nvCxnSpPr>
            <p:cNvPr id="46" name="Gerade Verbindung 45"/>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Gerade Verbindung 46"/>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Bogen 48"/>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52" name="Gerade Verbindung 51"/>
          <p:cNvCxnSpPr/>
          <p:nvPr/>
        </p:nvCxnSpPr>
        <p:spPr bwMode="auto">
          <a:xfrm>
            <a:off x="22098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8" name="Gruppieren 57"/>
          <p:cNvGrpSpPr/>
          <p:nvPr/>
        </p:nvGrpSpPr>
        <p:grpSpPr>
          <a:xfrm>
            <a:off x="3581400" y="3581400"/>
            <a:ext cx="624052" cy="457200"/>
            <a:chOff x="1524000" y="2971800"/>
            <a:chExt cx="1447800" cy="1060704"/>
          </a:xfrm>
        </p:grpSpPr>
        <p:cxnSp>
          <p:nvCxnSpPr>
            <p:cNvPr id="59" name="Gerade Verbindung 58"/>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Ellipse 59"/>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1" name="Gleichschenkliges Dreieck 60"/>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62" name="Gerade Verbindung 61"/>
          <p:cNvCxnSpPr/>
          <p:nvPr/>
        </p:nvCxnSpPr>
        <p:spPr bwMode="auto">
          <a:xfrm>
            <a:off x="4190999" y="3809999"/>
            <a:ext cx="24384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a:off x="3047999" y="3809999"/>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3200400" y="38100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33528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6" name="Gruppieren 65"/>
          <p:cNvGrpSpPr/>
          <p:nvPr/>
        </p:nvGrpSpPr>
        <p:grpSpPr>
          <a:xfrm rot="5400000">
            <a:off x="3124200" y="5562600"/>
            <a:ext cx="304800" cy="304800"/>
            <a:chOff x="1219200" y="3733800"/>
            <a:chExt cx="1143000" cy="914400"/>
          </a:xfrm>
        </p:grpSpPr>
        <p:cxnSp>
          <p:nvCxnSpPr>
            <p:cNvPr id="67" name="Gerade Verbindung 66"/>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67"/>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0" name="Bogen 69"/>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71" name="Gerade Verbindung 70"/>
          <p:cNvCxnSpPr/>
          <p:nvPr/>
        </p:nvCxnSpPr>
        <p:spPr bwMode="auto">
          <a:xfrm>
            <a:off x="32766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32766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p:nvPr/>
        </p:nvCxnSpPr>
        <p:spPr bwMode="auto">
          <a:xfrm>
            <a:off x="4419600" y="38100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a:off x="45720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1" name="Gruppieren 80"/>
          <p:cNvGrpSpPr/>
          <p:nvPr/>
        </p:nvGrpSpPr>
        <p:grpSpPr>
          <a:xfrm rot="5400000">
            <a:off x="4343400" y="5562600"/>
            <a:ext cx="304800" cy="304800"/>
            <a:chOff x="1219200" y="3733800"/>
            <a:chExt cx="1143000" cy="914400"/>
          </a:xfrm>
        </p:grpSpPr>
        <p:cxnSp>
          <p:nvCxnSpPr>
            <p:cNvPr id="82" name="Gerade Verbindung 81"/>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Bogen 84"/>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86" name="Gerade Verbindung 85"/>
          <p:cNvCxnSpPr/>
          <p:nvPr/>
        </p:nvCxnSpPr>
        <p:spPr bwMode="auto">
          <a:xfrm>
            <a:off x="44958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Gerade Verbindung 86"/>
          <p:cNvCxnSpPr/>
          <p:nvPr/>
        </p:nvCxnSpPr>
        <p:spPr bwMode="auto">
          <a:xfrm>
            <a:off x="44958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0" name="Gruppieren 89"/>
          <p:cNvGrpSpPr/>
          <p:nvPr/>
        </p:nvGrpSpPr>
        <p:grpSpPr>
          <a:xfrm>
            <a:off x="4800600" y="2971800"/>
            <a:ext cx="624052" cy="457200"/>
            <a:chOff x="1524000" y="2971800"/>
            <a:chExt cx="1447800" cy="1060704"/>
          </a:xfrm>
        </p:grpSpPr>
        <p:cxnSp>
          <p:nvCxnSpPr>
            <p:cNvPr id="91" name="Gerade Verbindung 90"/>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2" name="Ellipse 91"/>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93" name="Gleichschenkliges Dreieck 92"/>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94" name="Gerade Verbindung 93"/>
          <p:cNvCxnSpPr/>
          <p:nvPr/>
        </p:nvCxnSpPr>
        <p:spPr bwMode="auto">
          <a:xfrm>
            <a:off x="5410199" y="3200399"/>
            <a:ext cx="1219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Gerade Verbindung 94"/>
          <p:cNvCxnSpPr/>
          <p:nvPr/>
        </p:nvCxnSpPr>
        <p:spPr bwMode="auto">
          <a:xfrm flipV="1">
            <a:off x="914400" y="3200399"/>
            <a:ext cx="3886199"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Gerade Verbindung 95"/>
          <p:cNvCxnSpPr/>
          <p:nvPr/>
        </p:nvCxnSpPr>
        <p:spPr bwMode="auto">
          <a:xfrm>
            <a:off x="5638800" y="38100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Gerade Verbindung 96"/>
          <p:cNvCxnSpPr/>
          <p:nvPr/>
        </p:nvCxnSpPr>
        <p:spPr bwMode="auto">
          <a:xfrm>
            <a:off x="5791200" y="50292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8" name="Gruppieren 97"/>
          <p:cNvGrpSpPr/>
          <p:nvPr/>
        </p:nvGrpSpPr>
        <p:grpSpPr>
          <a:xfrm rot="5400000">
            <a:off x="5486400" y="5562600"/>
            <a:ext cx="304800" cy="304800"/>
            <a:chOff x="1219200" y="3733800"/>
            <a:chExt cx="1143000" cy="914400"/>
          </a:xfrm>
        </p:grpSpPr>
        <p:cxnSp>
          <p:nvCxnSpPr>
            <p:cNvPr id="99" name="Gerade Verbindung 98"/>
            <p:cNvCxnSpPr/>
            <p:nvPr/>
          </p:nvCxnSpPr>
          <p:spPr bwMode="auto">
            <a:xfrm>
              <a:off x="1219200" y="3733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12192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1219200" y="4648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Bogen 101"/>
            <p:cNvSpPr/>
            <p:nvPr/>
          </p:nvSpPr>
          <p:spPr bwMode="auto">
            <a:xfrm flipV="1">
              <a:off x="1524000" y="3733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103" name="Gerade Verbindung 102"/>
          <p:cNvCxnSpPr/>
          <p:nvPr/>
        </p:nvCxnSpPr>
        <p:spPr bwMode="auto">
          <a:xfrm>
            <a:off x="5638800" y="5867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5715000" y="4419600"/>
            <a:ext cx="0" cy="1143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104"/>
          <p:cNvCxnSpPr/>
          <p:nvPr/>
        </p:nvCxnSpPr>
        <p:spPr bwMode="auto">
          <a:xfrm>
            <a:off x="5562600" y="3200400"/>
            <a:ext cx="0" cy="2362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Gerade Verbindung 106"/>
          <p:cNvCxnSpPr/>
          <p:nvPr/>
        </p:nvCxnSpPr>
        <p:spPr bwMode="auto">
          <a:xfrm>
            <a:off x="4343400" y="3200400"/>
            <a:ext cx="0" cy="2362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5486400" y="2667000"/>
            <a:ext cx="0" cy="2895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 Verbindung 114"/>
          <p:cNvCxnSpPr/>
          <p:nvPr/>
        </p:nvCxnSpPr>
        <p:spPr bwMode="auto">
          <a:xfrm>
            <a:off x="914400" y="44196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7" name="Gerade Verbindung 116"/>
          <p:cNvCxnSpPr/>
          <p:nvPr/>
        </p:nvCxnSpPr>
        <p:spPr bwMode="auto">
          <a:xfrm>
            <a:off x="914400" y="3810000"/>
            <a:ext cx="2209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0" name="Gerade Verbindung 119"/>
          <p:cNvCxnSpPr/>
          <p:nvPr/>
        </p:nvCxnSpPr>
        <p:spPr bwMode="auto">
          <a:xfrm>
            <a:off x="5410200" y="4419600"/>
            <a:ext cx="1219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a:off x="5410200" y="5029200"/>
            <a:ext cx="1219201"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66" name="Textfeld 14365"/>
          <p:cNvSpPr txBox="1"/>
          <p:nvPr/>
        </p:nvSpPr>
        <p:spPr>
          <a:xfrm>
            <a:off x="820657" y="4724400"/>
            <a:ext cx="372218" cy="276999"/>
          </a:xfrm>
          <a:prstGeom prst="rect">
            <a:avLst/>
          </a:prstGeom>
          <a:noFill/>
        </p:spPr>
        <p:txBody>
          <a:bodyPr wrap="none" rtlCol="0">
            <a:spAutoFit/>
          </a:bodyPr>
          <a:lstStyle/>
          <a:p>
            <a:r>
              <a:rPr lang="de-DE" dirty="0" smtClean="0"/>
              <a:t>A7</a:t>
            </a:r>
            <a:endParaRPr lang="de-DE" dirty="0"/>
          </a:p>
        </p:txBody>
      </p:sp>
      <p:sp>
        <p:nvSpPr>
          <p:cNvPr id="124" name="Textfeld 123"/>
          <p:cNvSpPr txBox="1"/>
          <p:nvPr/>
        </p:nvSpPr>
        <p:spPr>
          <a:xfrm>
            <a:off x="838200" y="4114800"/>
            <a:ext cx="372218" cy="276999"/>
          </a:xfrm>
          <a:prstGeom prst="rect">
            <a:avLst/>
          </a:prstGeom>
          <a:noFill/>
        </p:spPr>
        <p:txBody>
          <a:bodyPr wrap="none" rtlCol="0">
            <a:spAutoFit/>
          </a:bodyPr>
          <a:lstStyle/>
          <a:p>
            <a:r>
              <a:rPr lang="de-DE" dirty="0" smtClean="0"/>
              <a:t>A6</a:t>
            </a:r>
            <a:endParaRPr lang="de-DE" dirty="0"/>
          </a:p>
        </p:txBody>
      </p:sp>
      <p:sp>
        <p:nvSpPr>
          <p:cNvPr id="125" name="Textfeld 124"/>
          <p:cNvSpPr txBox="1"/>
          <p:nvPr/>
        </p:nvSpPr>
        <p:spPr>
          <a:xfrm>
            <a:off x="838199" y="3505200"/>
            <a:ext cx="372218" cy="276999"/>
          </a:xfrm>
          <a:prstGeom prst="rect">
            <a:avLst/>
          </a:prstGeom>
          <a:noFill/>
        </p:spPr>
        <p:txBody>
          <a:bodyPr wrap="none" rtlCol="0">
            <a:spAutoFit/>
          </a:bodyPr>
          <a:lstStyle/>
          <a:p>
            <a:r>
              <a:rPr lang="de-DE" dirty="0" smtClean="0"/>
              <a:t>A5</a:t>
            </a:r>
            <a:endParaRPr lang="de-DE" dirty="0"/>
          </a:p>
        </p:txBody>
      </p:sp>
      <p:sp>
        <p:nvSpPr>
          <p:cNvPr id="126" name="Textfeld 125"/>
          <p:cNvSpPr txBox="1"/>
          <p:nvPr/>
        </p:nvSpPr>
        <p:spPr>
          <a:xfrm>
            <a:off x="838200" y="2895600"/>
            <a:ext cx="372218" cy="276999"/>
          </a:xfrm>
          <a:prstGeom prst="rect">
            <a:avLst/>
          </a:prstGeom>
          <a:noFill/>
        </p:spPr>
        <p:txBody>
          <a:bodyPr wrap="none" rtlCol="0">
            <a:spAutoFit/>
          </a:bodyPr>
          <a:lstStyle/>
          <a:p>
            <a:r>
              <a:rPr lang="de-DE" dirty="0" smtClean="0"/>
              <a:t>A4</a:t>
            </a:r>
            <a:endParaRPr lang="de-DE" dirty="0"/>
          </a:p>
        </p:txBody>
      </p:sp>
      <p:sp>
        <p:nvSpPr>
          <p:cNvPr id="127" name="Textfeld 126"/>
          <p:cNvSpPr txBox="1"/>
          <p:nvPr/>
        </p:nvSpPr>
        <p:spPr>
          <a:xfrm>
            <a:off x="6044705" y="4724400"/>
            <a:ext cx="474810" cy="276999"/>
          </a:xfrm>
          <a:prstGeom prst="rect">
            <a:avLst/>
          </a:prstGeom>
          <a:noFill/>
        </p:spPr>
        <p:txBody>
          <a:bodyPr wrap="none" rtlCol="0">
            <a:spAutoFit/>
          </a:bodyPr>
          <a:lstStyle/>
          <a:p>
            <a:r>
              <a:rPr lang="de-DE" dirty="0" smtClean="0"/>
              <a:t>AP7</a:t>
            </a:r>
            <a:endParaRPr lang="de-DE" dirty="0"/>
          </a:p>
        </p:txBody>
      </p:sp>
    </p:spTree>
    <p:extLst>
      <p:ext uri="{BB962C8B-B14F-4D97-AF65-F5344CB8AC3E}">
        <p14:creationId xmlns:p14="http://schemas.microsoft.com/office/powerpoint/2010/main" val="2733919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smtClean="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Änderung </a:t>
            </a:r>
            <a:r>
              <a:rPr lang="de-DE" dirty="0"/>
              <a:t>am </a:t>
            </a:r>
            <a:r>
              <a:rPr lang="de-DE" dirty="0" smtClean="0"/>
              <a:t>D2 darf nicht zu früh passieren</a:t>
            </a:r>
          </a:p>
          <a:p>
            <a:r>
              <a:rPr lang="de-DE" sz="1600" dirty="0" smtClean="0">
                <a:solidFill>
                  <a:schemeClr val="bg2">
                    <a:lumMod val="60000"/>
                    <a:lumOff val="40000"/>
                  </a:schemeClr>
                </a:solidFill>
              </a:rPr>
              <a:t>Die </a:t>
            </a:r>
            <a:r>
              <a:rPr lang="de-DE" sz="1600" dirty="0">
                <a:solidFill>
                  <a:schemeClr val="bg2">
                    <a:lumMod val="60000"/>
                    <a:lumOff val="40000"/>
                  </a:schemeClr>
                </a:solidFill>
              </a:rPr>
              <a:t>Änderung am </a:t>
            </a:r>
            <a:r>
              <a:rPr lang="de-DE" sz="1600" dirty="0" smtClean="0">
                <a:solidFill>
                  <a:schemeClr val="bg2">
                    <a:lumMod val="60000"/>
                    <a:lumOff val="40000"/>
                  </a:schemeClr>
                </a:solidFill>
              </a:rPr>
              <a:t>D2 darf </a:t>
            </a:r>
            <a:r>
              <a:rPr lang="de-DE" sz="1600" dirty="0">
                <a:solidFill>
                  <a:schemeClr val="bg2">
                    <a:lumMod val="60000"/>
                    <a:lumOff val="40000"/>
                  </a:schemeClr>
                </a:solidFill>
              </a:rPr>
              <a:t>nicht passieren bevor das </a:t>
            </a:r>
            <a:r>
              <a:rPr lang="de-DE" sz="1600" dirty="0" err="1">
                <a:solidFill>
                  <a:schemeClr val="bg2">
                    <a:lumMod val="60000"/>
                    <a:lumOff val="40000"/>
                  </a:schemeClr>
                </a:solidFill>
              </a:rPr>
              <a:t>Latch</a:t>
            </a:r>
            <a:r>
              <a:rPr lang="de-DE" sz="1600" dirty="0">
                <a:solidFill>
                  <a:schemeClr val="bg2">
                    <a:lumMod val="60000"/>
                    <a:lumOff val="40000"/>
                  </a:schemeClr>
                </a:solidFill>
              </a:rPr>
              <a:t> </a:t>
            </a:r>
            <a:r>
              <a:rPr lang="de-DE" sz="1600" dirty="0" smtClean="0">
                <a:solidFill>
                  <a:schemeClr val="bg2">
                    <a:lumMod val="60000"/>
                    <a:lumOff val="40000"/>
                  </a:schemeClr>
                </a:solidFill>
              </a:rPr>
              <a:t>1/Flipflop </a:t>
            </a:r>
            <a:r>
              <a:rPr lang="de-DE" sz="1600" dirty="0">
                <a:solidFill>
                  <a:schemeClr val="bg2">
                    <a:lumMod val="60000"/>
                    <a:lumOff val="40000"/>
                  </a:schemeClr>
                </a:solidFill>
              </a:rPr>
              <a:t>2 in Speichermodus kommt</a:t>
            </a:r>
            <a:r>
              <a:rPr lang="de-DE" sz="1600" dirty="0" smtClean="0">
                <a:solidFill>
                  <a:schemeClr val="bg2">
                    <a:lumMod val="60000"/>
                    <a:lumOff val="40000"/>
                  </a:schemeClr>
                </a:solidFill>
              </a:rPr>
              <a:t>.</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9" name="Textfeld 68"/>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70" name="Textfeld 69"/>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71" name="Textfeld 70"/>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72" name="Textfeld 71"/>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3" name="Textfeld 72"/>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cxnSp>
        <p:nvCxnSpPr>
          <p:cNvPr id="65" name="Gerade Verbindung 6"/>
          <p:cNvCxnSpPr/>
          <p:nvPr/>
        </p:nvCxnSpPr>
        <p:spPr bwMode="auto">
          <a:xfrm>
            <a:off x="4191000" y="61722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9"/>
          <p:cNvCxnSpPr/>
          <p:nvPr/>
        </p:nvCxnSpPr>
        <p:spPr bwMode="auto">
          <a:xfrm flipV="1">
            <a:off x="4572000" y="5638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0"/>
          <p:cNvCxnSpPr/>
          <p:nvPr/>
        </p:nvCxnSpPr>
        <p:spPr bwMode="auto">
          <a:xfrm>
            <a:off x="4572000" y="5638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6"/>
          <p:cNvCxnSpPr/>
          <p:nvPr/>
        </p:nvCxnSpPr>
        <p:spPr bwMode="auto">
          <a:xfrm>
            <a:off x="6248400" y="61722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9"/>
          <p:cNvCxnSpPr/>
          <p:nvPr/>
        </p:nvCxnSpPr>
        <p:spPr bwMode="auto">
          <a:xfrm flipV="1">
            <a:off x="6629400" y="5638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60"/>
          <p:cNvCxnSpPr/>
          <p:nvPr/>
        </p:nvCxnSpPr>
        <p:spPr bwMode="auto">
          <a:xfrm>
            <a:off x="6629400" y="5638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3886200" y="5257800"/>
            <a:ext cx="380232" cy="276999"/>
          </a:xfrm>
          <a:prstGeom prst="rect">
            <a:avLst/>
          </a:prstGeom>
          <a:noFill/>
        </p:spPr>
        <p:txBody>
          <a:bodyPr wrap="none" rtlCol="0">
            <a:spAutoFit/>
          </a:bodyPr>
          <a:lstStyle/>
          <a:p>
            <a:r>
              <a:rPr lang="de-DE" dirty="0" smtClean="0"/>
              <a:t>D2</a:t>
            </a:r>
            <a:endParaRPr lang="de-DE" dirty="0"/>
          </a:p>
        </p:txBody>
      </p:sp>
      <p:sp>
        <p:nvSpPr>
          <p:cNvPr id="77" name="Textfeld 76"/>
          <p:cNvSpPr txBox="1"/>
          <p:nvPr/>
        </p:nvSpPr>
        <p:spPr>
          <a:xfrm>
            <a:off x="3887002" y="5867400"/>
            <a:ext cx="457177" cy="276999"/>
          </a:xfrm>
          <a:prstGeom prst="rect">
            <a:avLst/>
          </a:prstGeom>
          <a:noFill/>
        </p:spPr>
        <p:txBody>
          <a:bodyPr wrap="none" rtlCol="0">
            <a:spAutoFit/>
          </a:bodyPr>
          <a:lstStyle/>
          <a:p>
            <a:r>
              <a:rPr lang="de-DE" dirty="0" smtClean="0"/>
              <a:t>Ck2</a:t>
            </a:r>
            <a:endParaRPr lang="de-DE" dirty="0"/>
          </a:p>
        </p:txBody>
      </p:sp>
      <p:sp>
        <p:nvSpPr>
          <p:cNvPr id="9" name="Rechteck 8"/>
          <p:cNvSpPr/>
          <p:nvPr/>
        </p:nvSpPr>
        <p:spPr bwMode="auto">
          <a:xfrm>
            <a:off x="4724400" y="5105400"/>
            <a:ext cx="1752600" cy="381000"/>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cs typeface="Arial" charset="0"/>
              </a:rPr>
              <a:t>okay</a:t>
            </a:r>
          </a:p>
        </p:txBody>
      </p:sp>
      <p:sp>
        <p:nvSpPr>
          <p:cNvPr id="78" name="Rechteck 77"/>
          <p:cNvSpPr/>
          <p:nvPr/>
        </p:nvSpPr>
        <p:spPr bwMode="auto">
          <a:xfrm>
            <a:off x="6477000" y="4876800"/>
            <a:ext cx="152400" cy="609600"/>
          </a:xfrm>
          <a:prstGeom prst="rect">
            <a:avLst/>
          </a:prstGeom>
          <a:pattFill prst="wdDnDiag">
            <a:fgClr>
              <a:srgbClr val="FF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79" name="Rechteck 78"/>
          <p:cNvSpPr/>
          <p:nvPr/>
        </p:nvSpPr>
        <p:spPr bwMode="auto">
          <a:xfrm>
            <a:off x="4572000" y="4648200"/>
            <a:ext cx="152400" cy="838200"/>
          </a:xfrm>
          <a:prstGeom prst="rect">
            <a:avLst/>
          </a:prstGeom>
          <a:pattFill prst="wdDnDiag">
            <a:fgClr>
              <a:srgbClr val="FF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80" name="Rechteck 79"/>
          <p:cNvSpPr/>
          <p:nvPr/>
        </p:nvSpPr>
        <p:spPr bwMode="auto">
          <a:xfrm>
            <a:off x="6629400" y="4648200"/>
            <a:ext cx="152400" cy="838200"/>
          </a:xfrm>
          <a:prstGeom prst="rect">
            <a:avLst/>
          </a:prstGeom>
          <a:pattFill prst="wdDnDiag">
            <a:fgClr>
              <a:srgbClr val="FF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81" name="Rechteck 80"/>
          <p:cNvSpPr/>
          <p:nvPr/>
        </p:nvSpPr>
        <p:spPr bwMode="auto">
          <a:xfrm>
            <a:off x="6781800" y="5105400"/>
            <a:ext cx="1752600" cy="381000"/>
          </a:xfrm>
          <a:prstGeom prst="rect">
            <a:avLst/>
          </a:prstGeom>
          <a:solidFill>
            <a:srgbClr val="00B05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82" name="Rechteck 81"/>
          <p:cNvSpPr/>
          <p:nvPr/>
        </p:nvSpPr>
        <p:spPr bwMode="auto">
          <a:xfrm>
            <a:off x="4419600" y="4876800"/>
            <a:ext cx="152400" cy="609600"/>
          </a:xfrm>
          <a:prstGeom prst="rect">
            <a:avLst/>
          </a:prstGeom>
          <a:pattFill prst="wdDnDiag">
            <a:fgClr>
              <a:srgbClr val="FF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11" name="Textfeld 10"/>
          <p:cNvSpPr txBox="1"/>
          <p:nvPr/>
        </p:nvSpPr>
        <p:spPr>
          <a:xfrm>
            <a:off x="3733800" y="4191000"/>
            <a:ext cx="1120821" cy="276999"/>
          </a:xfrm>
          <a:prstGeom prst="rect">
            <a:avLst/>
          </a:prstGeom>
          <a:noFill/>
        </p:spPr>
        <p:txBody>
          <a:bodyPr wrap="none" rtlCol="0">
            <a:spAutoFit/>
          </a:bodyPr>
          <a:lstStyle/>
          <a:p>
            <a:r>
              <a:rPr lang="en-US" dirty="0" smtClean="0"/>
              <a:t>Hold-Problem</a:t>
            </a:r>
            <a:endParaRPr lang="en-US" dirty="0"/>
          </a:p>
        </p:txBody>
      </p:sp>
      <p:sp>
        <p:nvSpPr>
          <p:cNvPr id="83" name="Textfeld 82"/>
          <p:cNvSpPr txBox="1"/>
          <p:nvPr/>
        </p:nvSpPr>
        <p:spPr>
          <a:xfrm>
            <a:off x="5747919" y="4371201"/>
            <a:ext cx="1207383" cy="276999"/>
          </a:xfrm>
          <a:prstGeom prst="rect">
            <a:avLst/>
          </a:prstGeom>
          <a:noFill/>
        </p:spPr>
        <p:txBody>
          <a:bodyPr wrap="none" rtlCol="0">
            <a:spAutoFit/>
          </a:bodyPr>
          <a:lstStyle/>
          <a:p>
            <a:r>
              <a:rPr lang="en-US" dirty="0" smtClean="0"/>
              <a:t>Setup-Problem</a:t>
            </a:r>
            <a:endParaRPr lang="en-US" dirty="0"/>
          </a:p>
        </p:txBody>
      </p:sp>
      <p:cxnSp>
        <p:nvCxnSpPr>
          <p:cNvPr id="16" name="Gerade Verbindung mit Pfeil 15"/>
          <p:cNvCxnSpPr/>
          <p:nvPr/>
        </p:nvCxnSpPr>
        <p:spPr bwMode="auto">
          <a:xfrm>
            <a:off x="6553200" y="4648200"/>
            <a:ext cx="0" cy="2286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mit Pfeil 83"/>
          <p:cNvCxnSpPr/>
          <p:nvPr/>
        </p:nvCxnSpPr>
        <p:spPr bwMode="auto">
          <a:xfrm>
            <a:off x="4648200" y="4419600"/>
            <a:ext cx="0" cy="2286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r Verbinder 16"/>
          <p:cNvCxnSpPr/>
          <p:nvPr/>
        </p:nvCxnSpPr>
        <p:spPr bwMode="auto">
          <a:xfrm>
            <a:off x="4724400" y="5791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feld 24"/>
          <p:cNvSpPr txBox="1"/>
          <p:nvPr/>
        </p:nvSpPr>
        <p:spPr>
          <a:xfrm>
            <a:off x="4724400" y="5791200"/>
            <a:ext cx="798617" cy="276999"/>
          </a:xfrm>
          <a:prstGeom prst="rect">
            <a:avLst/>
          </a:prstGeom>
          <a:noFill/>
        </p:spPr>
        <p:txBody>
          <a:bodyPr wrap="none" rtlCol="0">
            <a:spAutoFit/>
          </a:bodyPr>
          <a:lstStyle/>
          <a:p>
            <a:r>
              <a:rPr lang="en-US" dirty="0" smtClean="0"/>
              <a:t>Hold </a:t>
            </a:r>
            <a:r>
              <a:rPr lang="en-US" dirty="0" err="1" smtClean="0"/>
              <a:t>Zeit</a:t>
            </a:r>
            <a:endParaRPr lang="en-US" dirty="0"/>
          </a:p>
        </p:txBody>
      </p:sp>
      <p:cxnSp>
        <p:nvCxnSpPr>
          <p:cNvPr id="27" name="Gerade Verbindung mit Pfeil 26"/>
          <p:cNvCxnSpPr/>
          <p:nvPr/>
        </p:nvCxnSpPr>
        <p:spPr bwMode="auto">
          <a:xfrm flipH="1">
            <a:off x="4724400" y="6096000"/>
            <a:ext cx="457200"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rot="10800000" flipH="1">
            <a:off x="4114800" y="6096000"/>
            <a:ext cx="457200"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r Verbinder 85"/>
          <p:cNvCxnSpPr/>
          <p:nvPr/>
        </p:nvCxnSpPr>
        <p:spPr bwMode="auto">
          <a:xfrm>
            <a:off x="6477000" y="58674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Textfeld 86"/>
          <p:cNvSpPr txBox="1"/>
          <p:nvPr/>
        </p:nvSpPr>
        <p:spPr>
          <a:xfrm>
            <a:off x="5519319" y="5791200"/>
            <a:ext cx="885179" cy="276999"/>
          </a:xfrm>
          <a:prstGeom prst="rect">
            <a:avLst/>
          </a:prstGeom>
          <a:noFill/>
        </p:spPr>
        <p:txBody>
          <a:bodyPr wrap="none" rtlCol="0">
            <a:spAutoFit/>
          </a:bodyPr>
          <a:lstStyle/>
          <a:p>
            <a:r>
              <a:rPr lang="en-US" dirty="0" smtClean="0"/>
              <a:t>Setup </a:t>
            </a:r>
            <a:r>
              <a:rPr lang="en-US" dirty="0" err="1" smtClean="0"/>
              <a:t>Zeit</a:t>
            </a:r>
            <a:endParaRPr lang="en-US" dirty="0"/>
          </a:p>
        </p:txBody>
      </p:sp>
      <p:cxnSp>
        <p:nvCxnSpPr>
          <p:cNvPr id="88" name="Gerade Verbindung mit Pfeil 87"/>
          <p:cNvCxnSpPr/>
          <p:nvPr/>
        </p:nvCxnSpPr>
        <p:spPr bwMode="auto">
          <a:xfrm flipH="1">
            <a:off x="6629400" y="6096000"/>
            <a:ext cx="457200"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mit Pfeil 88"/>
          <p:cNvCxnSpPr/>
          <p:nvPr/>
        </p:nvCxnSpPr>
        <p:spPr bwMode="auto">
          <a:xfrm rot="10800000" flipH="1">
            <a:off x="6019800" y="6096000"/>
            <a:ext cx="457200"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5155689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Ein </a:t>
            </a:r>
            <a:r>
              <a:rPr lang="de-DE" dirty="0" err="1" smtClean="0"/>
              <a:t>Prioritätskodierer</a:t>
            </a:r>
            <a:r>
              <a:rPr lang="de-DE" dirty="0" smtClean="0"/>
              <a:t> </a:t>
            </a:r>
            <a:r>
              <a:rPr lang="de-DE" dirty="0"/>
              <a:t>hat oft die Signale </a:t>
            </a:r>
            <a:r>
              <a:rPr lang="de-DE" dirty="0" err="1"/>
              <a:t>Prio_Input</a:t>
            </a:r>
            <a:r>
              <a:rPr lang="de-DE" dirty="0"/>
              <a:t> und </a:t>
            </a:r>
            <a:r>
              <a:rPr lang="de-DE" dirty="0" err="1" smtClean="0"/>
              <a:t>Prio_Output</a:t>
            </a:r>
            <a:r>
              <a:rPr lang="de-DE" dirty="0" smtClean="0"/>
              <a:t>, </a:t>
            </a:r>
            <a:r>
              <a:rPr lang="de-DE" dirty="0"/>
              <a:t>die benutzt werden können um größeren </a:t>
            </a:r>
            <a:r>
              <a:rPr lang="de-DE" dirty="0" err="1" smtClean="0"/>
              <a:t>Kodierer</a:t>
            </a:r>
            <a:r>
              <a:rPr lang="de-DE" dirty="0" smtClean="0"/>
              <a:t> </a:t>
            </a:r>
            <a:r>
              <a:rPr lang="de-DE" dirty="0"/>
              <a:t>als Kaskade von mehreren kleineren zu realisieren.</a:t>
            </a:r>
          </a:p>
          <a:p>
            <a:r>
              <a:rPr lang="de-DE" dirty="0" err="1"/>
              <a:t>Prio</a:t>
            </a:r>
            <a:r>
              <a:rPr lang="de-DE" dirty="0"/>
              <a:t> Output ist die ODER Funktion vom </a:t>
            </a:r>
            <a:r>
              <a:rPr lang="de-DE" dirty="0" err="1"/>
              <a:t>Prio_Input</a:t>
            </a:r>
            <a:r>
              <a:rPr lang="de-DE" dirty="0"/>
              <a:t> und allen Eingängen.</a:t>
            </a:r>
          </a:p>
          <a:p>
            <a:r>
              <a:rPr lang="de-DE" dirty="0"/>
              <a:t>Die Ausgänge sind nur dann Aktiv wenn </a:t>
            </a:r>
            <a:r>
              <a:rPr lang="de-DE" dirty="0" err="1"/>
              <a:t>Prio</a:t>
            </a:r>
            <a:r>
              <a:rPr lang="de-DE" dirty="0"/>
              <a:t> Input = 0 ist.</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40</a:t>
            </a:fld>
            <a:endParaRPr lang="de-DE" altLang="de-DE"/>
          </a:p>
        </p:txBody>
      </p:sp>
    </p:spTree>
    <p:extLst>
      <p:ext uri="{BB962C8B-B14F-4D97-AF65-F5344CB8AC3E}">
        <p14:creationId xmlns:p14="http://schemas.microsoft.com/office/powerpoint/2010/main" val="1251184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smtClean="0"/>
              <a:t>Minimierung von Schaltfunktionen</a:t>
            </a:r>
            <a:br>
              <a:rPr lang="de-DE" dirty="0" smtClean="0"/>
            </a:br>
            <a:r>
              <a:rPr lang="de-DE" dirty="0" err="1" smtClean="0"/>
              <a:t>Karnaugh</a:t>
            </a:r>
            <a:r>
              <a:rPr lang="de-DE" dirty="0" smtClean="0"/>
              <a:t> Tabellen</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41</a:t>
            </a:fld>
            <a:endParaRPr lang="de-DE" altLang="de-DE"/>
          </a:p>
        </p:txBody>
      </p:sp>
    </p:spTree>
    <p:extLst>
      <p:ext uri="{BB962C8B-B14F-4D97-AF65-F5344CB8AC3E}">
        <p14:creationId xmlns:p14="http://schemas.microsoft.com/office/powerpoint/2010/main" val="9174028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Karnaugh</a:t>
            </a:r>
            <a:r>
              <a:rPr lang="de-DE" dirty="0"/>
              <a:t> </a:t>
            </a:r>
            <a:r>
              <a:rPr lang="de-DE" dirty="0" smtClean="0"/>
              <a:t>Tabellen</a:t>
            </a:r>
          </a:p>
          <a:p>
            <a:r>
              <a:rPr lang="de-DE" dirty="0" smtClean="0"/>
              <a:t>Kombinatorische </a:t>
            </a:r>
            <a:r>
              <a:rPr lang="de-DE" dirty="0"/>
              <a:t>Tabelle </a:t>
            </a:r>
            <a:r>
              <a:rPr lang="de-DE" dirty="0" smtClean="0"/>
              <a:t>kann man als z.B. disjunktive </a:t>
            </a:r>
            <a:r>
              <a:rPr lang="de-DE" dirty="0"/>
              <a:t>Normalform </a:t>
            </a:r>
            <a:r>
              <a:rPr lang="de-DE" dirty="0" smtClean="0"/>
              <a:t>darstellen</a:t>
            </a:r>
          </a:p>
          <a:p>
            <a:r>
              <a:rPr lang="de-DE" dirty="0"/>
              <a:t>Jeder Zeile mit </a:t>
            </a:r>
            <a:r>
              <a:rPr lang="de-DE" dirty="0" smtClean="0"/>
              <a:t>1 entspricht </a:t>
            </a:r>
            <a:r>
              <a:rPr lang="de-DE" dirty="0"/>
              <a:t>eine UND </a:t>
            </a:r>
            <a:r>
              <a:rPr lang="de-DE" dirty="0" smtClean="0"/>
              <a:t>Funktion -&gt; </a:t>
            </a:r>
            <a:r>
              <a:rPr lang="de-DE" dirty="0"/>
              <a:t>die Gesamttabelle ist ODER Funktion von einzelnen </a:t>
            </a:r>
            <a:r>
              <a:rPr lang="de-DE" dirty="0" smtClean="0"/>
              <a:t>Zeilen</a:t>
            </a:r>
          </a:p>
          <a:p>
            <a:r>
              <a:rPr lang="de-DE" dirty="0"/>
              <a:t>Normalform </a:t>
            </a:r>
            <a:r>
              <a:rPr lang="de-DE" dirty="0" smtClean="0"/>
              <a:t>kann oft </a:t>
            </a:r>
            <a:r>
              <a:rPr lang="de-DE" dirty="0"/>
              <a:t>vereinfacht </a:t>
            </a:r>
            <a:r>
              <a:rPr lang="de-DE" dirty="0" smtClean="0"/>
              <a:t>werden</a:t>
            </a:r>
          </a:p>
          <a:p>
            <a:r>
              <a:rPr lang="de-DE" dirty="0" smtClean="0"/>
              <a:t>Bsp. AB </a:t>
            </a:r>
            <a:r>
              <a:rPr lang="de-DE" dirty="0"/>
              <a:t>|| !AB = </a:t>
            </a:r>
            <a:r>
              <a:rPr lang="de-DE" dirty="0" smtClean="0"/>
              <a:t>B</a:t>
            </a:r>
          </a:p>
          <a:p>
            <a:r>
              <a:rPr lang="de-DE" dirty="0" smtClean="0"/>
              <a:t>&amp; = *</a:t>
            </a:r>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42</a:t>
            </a:fld>
            <a:endParaRPr lang="de-DE" altLang="de-DE"/>
          </a:p>
        </p:txBody>
      </p:sp>
    </p:spTree>
    <p:extLst>
      <p:ext uri="{BB962C8B-B14F-4D97-AF65-F5344CB8AC3E}">
        <p14:creationId xmlns:p14="http://schemas.microsoft.com/office/powerpoint/2010/main" val="33365266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Karnaugh</a:t>
            </a:r>
            <a:r>
              <a:rPr lang="de-DE" dirty="0"/>
              <a:t>-Tabelle ist eine </a:t>
            </a:r>
            <a:r>
              <a:rPr lang="de-DE" dirty="0">
                <a:solidFill>
                  <a:srgbClr val="FF0000"/>
                </a:solidFill>
              </a:rPr>
              <a:t>Graphische Darstellung der </a:t>
            </a:r>
            <a:r>
              <a:rPr lang="de-DE" dirty="0" smtClean="0">
                <a:solidFill>
                  <a:srgbClr val="FF0000"/>
                </a:solidFill>
              </a:rPr>
              <a:t>Wahrheitstabelle</a:t>
            </a:r>
            <a:r>
              <a:rPr lang="de-DE" dirty="0" smtClean="0"/>
              <a:t>. </a:t>
            </a:r>
            <a:r>
              <a:rPr lang="de-DE" dirty="0"/>
              <a:t>Es ist aus einer </a:t>
            </a:r>
            <a:r>
              <a:rPr lang="de-DE" dirty="0" err="1"/>
              <a:t>Kanaugh</a:t>
            </a:r>
            <a:r>
              <a:rPr lang="de-DE" dirty="0"/>
              <a:t>-Tabelle leicht zu erkennen ob eine Normalform vereinfacht werden kann und wie</a:t>
            </a:r>
            <a:r>
              <a:rPr lang="de-DE" dirty="0" smtClean="0"/>
              <a:t>.</a:t>
            </a:r>
          </a:p>
          <a:p>
            <a:r>
              <a:rPr lang="de-DE" dirty="0"/>
              <a:t>Eine </a:t>
            </a:r>
            <a:r>
              <a:rPr lang="de-DE" dirty="0" err="1"/>
              <a:t>Karnaugh</a:t>
            </a:r>
            <a:r>
              <a:rPr lang="de-DE" dirty="0"/>
              <a:t>-Tabelle für n Eingangsvariablen hat 2^n Felder</a:t>
            </a:r>
            <a:r>
              <a:rPr lang="de-DE" dirty="0" smtClean="0"/>
              <a:t>. (4 -&gt; 16)</a:t>
            </a:r>
          </a:p>
          <a:p>
            <a:r>
              <a:rPr lang="de-DE" dirty="0">
                <a:solidFill>
                  <a:srgbClr val="FF0000"/>
                </a:solidFill>
              </a:rPr>
              <a:t>Am Rand der Tabelle werden die Variablen beschriftet </a:t>
            </a:r>
            <a:r>
              <a:rPr lang="de-DE" dirty="0"/>
              <a:t>– jede Zeile gehört einer Variable </a:t>
            </a:r>
            <a:r>
              <a:rPr lang="de-DE" dirty="0" smtClean="0"/>
              <a:t>(negiert </a:t>
            </a:r>
            <a:r>
              <a:rPr lang="de-DE" dirty="0"/>
              <a:t>oder </a:t>
            </a:r>
            <a:r>
              <a:rPr lang="de-DE" dirty="0" smtClean="0"/>
              <a:t>nicht-negiert</a:t>
            </a:r>
            <a:r>
              <a:rPr lang="de-DE" dirty="0"/>
              <a:t>) oder einem Produkt von zwei/drei (negierten oder nicht-negierten) Variablen – die negierte Variable wird mit Null oder !</a:t>
            </a:r>
            <a:r>
              <a:rPr lang="de-DE" dirty="0" err="1"/>
              <a:t>Xi</a:t>
            </a:r>
            <a:r>
              <a:rPr lang="de-DE" dirty="0"/>
              <a:t> beschriftet</a:t>
            </a:r>
            <a:r>
              <a:rPr lang="de-DE" dirty="0" smtClean="0"/>
              <a:t>.</a:t>
            </a:r>
          </a:p>
          <a:p>
            <a:r>
              <a:rPr lang="de-DE" dirty="0"/>
              <a:t>Wichtig ist, dass sich horizontal und vertikal </a:t>
            </a:r>
            <a:r>
              <a:rPr lang="de-DE" dirty="0">
                <a:solidFill>
                  <a:srgbClr val="FF0000"/>
                </a:solidFill>
              </a:rPr>
              <a:t>benachbarte Felder nur in genau einer Variablen unterscheiden dürfen</a:t>
            </a:r>
            <a:r>
              <a:rPr lang="de-DE" dirty="0"/>
              <a:t>. </a:t>
            </a:r>
            <a:r>
              <a:rPr lang="de-DE" i="1" dirty="0" smtClean="0"/>
              <a:t>Gray </a:t>
            </a:r>
            <a:r>
              <a:rPr lang="de-DE" i="1" dirty="0"/>
              <a:t>Code </a:t>
            </a:r>
            <a:r>
              <a:rPr lang="de-DE" dirty="0"/>
              <a:t>wird verwendet</a:t>
            </a:r>
            <a:r>
              <a:rPr lang="de-DE" dirty="0" smtClean="0"/>
              <a:t>.</a:t>
            </a:r>
          </a:p>
          <a:p>
            <a:r>
              <a:rPr lang="de-DE" dirty="0"/>
              <a:t>Mithilfe von Wahrheitstabelle wird in einzelnen Feldern Eins eigetragen wenn für die gegebene Variablen-Kombination die entsprechende Zeile eins ist</a:t>
            </a:r>
            <a:r>
              <a:rPr lang="de-DE" dirty="0" smtClean="0"/>
              <a:t>.</a:t>
            </a:r>
          </a:p>
          <a:p>
            <a:r>
              <a:rPr lang="de-DE" dirty="0" err="1"/>
              <a:t>Karnaugh</a:t>
            </a:r>
            <a:r>
              <a:rPr lang="de-DE" dirty="0"/>
              <a:t>-Diagramme eignen sich für die Vereinfachung von Funktionen mit maximal ca. 4–6 Eingangsvariablen; </a:t>
            </a:r>
            <a:r>
              <a:rPr lang="de-DE" dirty="0">
                <a:solidFill>
                  <a:srgbClr val="FF0000"/>
                </a:solidFill>
              </a:rPr>
              <a:t>bis 4 Variablen </a:t>
            </a:r>
            <a:r>
              <a:rPr lang="de-DE" dirty="0"/>
              <a:t>sind sie übersichtlich</a:t>
            </a:r>
            <a:r>
              <a:rPr lang="de-DE" dirty="0" smtClean="0"/>
              <a:t>. Ab dann Spiegelung</a:t>
            </a:r>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43</a:t>
            </a:fld>
            <a:endParaRPr lang="de-DE" altLang="de-DE"/>
          </a:p>
        </p:txBody>
      </p:sp>
    </p:spTree>
    <p:extLst>
      <p:ext uri="{BB962C8B-B14F-4D97-AF65-F5344CB8AC3E}">
        <p14:creationId xmlns:p14="http://schemas.microsoft.com/office/powerpoint/2010/main" val="3747613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Y = DCBA + DCB!A + D!CBA + D!CB!A = DB</a:t>
            </a:r>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44</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1309239320"/>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17" name="Ellipse 16"/>
          <p:cNvSpPr/>
          <p:nvPr/>
        </p:nvSpPr>
        <p:spPr bwMode="auto">
          <a:xfrm>
            <a:off x="5105400" y="4343400"/>
            <a:ext cx="5334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0" name="Gerade Verbindung mit Pfeil 19"/>
          <p:cNvCxnSpPr/>
          <p:nvPr/>
        </p:nvCxnSpPr>
        <p:spPr bwMode="auto">
          <a:xfrm flipH="1" flipV="1">
            <a:off x="1828800" y="990600"/>
            <a:ext cx="3429000" cy="3276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Ellipse 22"/>
          <p:cNvSpPr/>
          <p:nvPr/>
        </p:nvSpPr>
        <p:spPr bwMode="auto">
          <a:xfrm>
            <a:off x="6324600" y="4343400"/>
            <a:ext cx="5334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5" name="Gerade Verbindung mit Pfeil 24"/>
          <p:cNvCxnSpPr/>
          <p:nvPr/>
        </p:nvCxnSpPr>
        <p:spPr bwMode="auto">
          <a:xfrm flipH="1" flipV="1">
            <a:off x="2819400" y="990600"/>
            <a:ext cx="3505200" cy="3352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Freihandform 25"/>
          <p:cNvSpPr/>
          <p:nvPr/>
        </p:nvSpPr>
        <p:spPr bwMode="auto">
          <a:xfrm>
            <a:off x="2967221" y="1162050"/>
            <a:ext cx="2233429" cy="4154762"/>
          </a:xfrm>
          <a:custGeom>
            <a:avLst/>
            <a:gdLst>
              <a:gd name="connsiteX0" fmla="*/ 2233429 w 2233429"/>
              <a:gd name="connsiteY0" fmla="*/ 3924300 h 4154762"/>
              <a:gd name="connsiteX1" fmla="*/ 99829 w 2233429"/>
              <a:gd name="connsiteY1" fmla="*/ 3724275 h 4154762"/>
              <a:gd name="connsiteX2" fmla="*/ 547504 w 2233429"/>
              <a:gd name="connsiteY2" fmla="*/ 0 h 4154762"/>
            </a:gdLst>
            <a:ahLst/>
            <a:cxnLst>
              <a:cxn ang="0">
                <a:pos x="connsiteX0" y="connsiteY0"/>
              </a:cxn>
              <a:cxn ang="0">
                <a:pos x="connsiteX1" y="connsiteY1"/>
              </a:cxn>
              <a:cxn ang="0">
                <a:pos x="connsiteX2" y="connsiteY2"/>
              </a:cxn>
            </a:cxnLst>
            <a:rect l="l" t="t" r="r" b="b"/>
            <a:pathLst>
              <a:path w="2233429" h="4154762">
                <a:moveTo>
                  <a:pt x="2233429" y="3924300"/>
                </a:moveTo>
                <a:cubicBezTo>
                  <a:pt x="1307122" y="4151312"/>
                  <a:pt x="380816" y="4378325"/>
                  <a:pt x="99829" y="3724275"/>
                </a:cubicBezTo>
                <a:cubicBezTo>
                  <a:pt x="-181159" y="3070225"/>
                  <a:pt x="183172" y="1535112"/>
                  <a:pt x="547504"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 name="Freihandform 4"/>
          <p:cNvSpPr/>
          <p:nvPr/>
        </p:nvSpPr>
        <p:spPr bwMode="auto">
          <a:xfrm>
            <a:off x="7620000" y="2971800"/>
            <a:ext cx="900953" cy="349624"/>
          </a:xfrm>
          <a:custGeom>
            <a:avLst/>
            <a:gdLst>
              <a:gd name="connsiteX0" fmla="*/ 0 w 900953"/>
              <a:gd name="connsiteY0" fmla="*/ 349624 h 349624"/>
              <a:gd name="connsiteX1" fmla="*/ 443753 w 900953"/>
              <a:gd name="connsiteY1" fmla="*/ 0 h 349624"/>
              <a:gd name="connsiteX2" fmla="*/ 900953 w 900953"/>
              <a:gd name="connsiteY2" fmla="*/ 349624 h 349624"/>
            </a:gdLst>
            <a:ahLst/>
            <a:cxnLst>
              <a:cxn ang="0">
                <a:pos x="connsiteX0" y="connsiteY0"/>
              </a:cxn>
              <a:cxn ang="0">
                <a:pos x="connsiteX1" y="connsiteY1"/>
              </a:cxn>
              <a:cxn ang="0">
                <a:pos x="connsiteX2" y="connsiteY2"/>
              </a:cxn>
            </a:cxnLst>
            <a:rect l="l" t="t" r="r" b="b"/>
            <a:pathLst>
              <a:path w="900953" h="349624">
                <a:moveTo>
                  <a:pt x="0" y="349624"/>
                </a:moveTo>
                <a:cubicBezTo>
                  <a:pt x="146797" y="174812"/>
                  <a:pt x="293594" y="0"/>
                  <a:pt x="443753" y="0"/>
                </a:cubicBezTo>
                <a:cubicBezTo>
                  <a:pt x="593912" y="0"/>
                  <a:pt x="747432" y="174812"/>
                  <a:pt x="900953" y="349624"/>
                </a:cubicBezTo>
              </a:path>
            </a:pathLst>
          </a:cu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Freihandform 20"/>
          <p:cNvSpPr/>
          <p:nvPr/>
        </p:nvSpPr>
        <p:spPr bwMode="auto">
          <a:xfrm rot="16200000" flipH="1">
            <a:off x="791136" y="5533465"/>
            <a:ext cx="900953" cy="349624"/>
          </a:xfrm>
          <a:custGeom>
            <a:avLst/>
            <a:gdLst>
              <a:gd name="connsiteX0" fmla="*/ 0 w 900953"/>
              <a:gd name="connsiteY0" fmla="*/ 349624 h 349624"/>
              <a:gd name="connsiteX1" fmla="*/ 443753 w 900953"/>
              <a:gd name="connsiteY1" fmla="*/ 0 h 349624"/>
              <a:gd name="connsiteX2" fmla="*/ 900953 w 900953"/>
              <a:gd name="connsiteY2" fmla="*/ 349624 h 349624"/>
            </a:gdLst>
            <a:ahLst/>
            <a:cxnLst>
              <a:cxn ang="0">
                <a:pos x="connsiteX0" y="connsiteY0"/>
              </a:cxn>
              <a:cxn ang="0">
                <a:pos x="connsiteX1" y="connsiteY1"/>
              </a:cxn>
              <a:cxn ang="0">
                <a:pos x="connsiteX2" y="connsiteY2"/>
              </a:cxn>
            </a:cxnLst>
            <a:rect l="l" t="t" r="r" b="b"/>
            <a:pathLst>
              <a:path w="900953" h="349624">
                <a:moveTo>
                  <a:pt x="0" y="349624"/>
                </a:moveTo>
                <a:cubicBezTo>
                  <a:pt x="146797" y="174812"/>
                  <a:pt x="293594" y="0"/>
                  <a:pt x="443753" y="0"/>
                </a:cubicBezTo>
                <a:cubicBezTo>
                  <a:pt x="593912" y="0"/>
                  <a:pt x="747432" y="174812"/>
                  <a:pt x="900953" y="349624"/>
                </a:cubicBezTo>
              </a:path>
            </a:pathLst>
          </a:cu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 name="Freihandform 6"/>
          <p:cNvSpPr/>
          <p:nvPr/>
        </p:nvSpPr>
        <p:spPr bwMode="auto">
          <a:xfrm>
            <a:off x="4665133" y="1100667"/>
            <a:ext cx="2641864" cy="3996266"/>
          </a:xfrm>
          <a:custGeom>
            <a:avLst/>
            <a:gdLst>
              <a:gd name="connsiteX0" fmla="*/ 0 w 2641864"/>
              <a:gd name="connsiteY0" fmla="*/ 0 h 3996266"/>
              <a:gd name="connsiteX1" fmla="*/ 2523067 w 2641864"/>
              <a:gd name="connsiteY1" fmla="*/ 922866 h 3996266"/>
              <a:gd name="connsiteX2" fmla="*/ 1998134 w 2641864"/>
              <a:gd name="connsiteY2" fmla="*/ 3996266 h 3996266"/>
            </a:gdLst>
            <a:ahLst/>
            <a:cxnLst>
              <a:cxn ang="0">
                <a:pos x="connsiteX0" y="connsiteY0"/>
              </a:cxn>
              <a:cxn ang="0">
                <a:pos x="connsiteX1" y="connsiteY1"/>
              </a:cxn>
              <a:cxn ang="0">
                <a:pos x="connsiteX2" y="connsiteY2"/>
              </a:cxn>
            </a:cxnLst>
            <a:rect l="l" t="t" r="r" b="b"/>
            <a:pathLst>
              <a:path w="2641864" h="3996266">
                <a:moveTo>
                  <a:pt x="0" y="0"/>
                </a:moveTo>
                <a:cubicBezTo>
                  <a:pt x="1095022" y="128411"/>
                  <a:pt x="2190045" y="256822"/>
                  <a:pt x="2523067" y="922866"/>
                </a:cubicBezTo>
                <a:cubicBezTo>
                  <a:pt x="2856089" y="1588910"/>
                  <a:pt x="2427111" y="2792588"/>
                  <a:pt x="1998134" y="3996266"/>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9" name="Freihandform 8"/>
          <p:cNvSpPr/>
          <p:nvPr/>
        </p:nvSpPr>
        <p:spPr bwMode="auto">
          <a:xfrm>
            <a:off x="1143000" y="3581400"/>
            <a:ext cx="365505" cy="364067"/>
          </a:xfrm>
          <a:custGeom>
            <a:avLst/>
            <a:gdLst>
              <a:gd name="connsiteX0" fmla="*/ 357038 w 357038"/>
              <a:gd name="connsiteY0" fmla="*/ 0 h 389467"/>
              <a:gd name="connsiteX1" fmla="*/ 1438 w 357038"/>
              <a:gd name="connsiteY1" fmla="*/ 304800 h 389467"/>
              <a:gd name="connsiteX2" fmla="*/ 255438 w 357038"/>
              <a:gd name="connsiteY2" fmla="*/ 389467 h 389467"/>
            </a:gdLst>
            <a:ahLst/>
            <a:cxnLst>
              <a:cxn ang="0">
                <a:pos x="connsiteX0" y="connsiteY0"/>
              </a:cxn>
              <a:cxn ang="0">
                <a:pos x="connsiteX1" y="connsiteY1"/>
              </a:cxn>
              <a:cxn ang="0">
                <a:pos x="connsiteX2" y="connsiteY2"/>
              </a:cxn>
            </a:cxnLst>
            <a:rect l="l" t="t" r="r" b="b"/>
            <a:pathLst>
              <a:path w="357038" h="389467">
                <a:moveTo>
                  <a:pt x="357038" y="0"/>
                </a:moveTo>
                <a:cubicBezTo>
                  <a:pt x="187704" y="119944"/>
                  <a:pt x="18371" y="239889"/>
                  <a:pt x="1438" y="304800"/>
                </a:cubicBezTo>
                <a:cubicBezTo>
                  <a:pt x="-15495" y="369711"/>
                  <a:pt x="119971" y="379589"/>
                  <a:pt x="255438" y="389467"/>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cxnSp>
        <p:nvCxnSpPr>
          <p:cNvPr id="14" name="Gerade Verbindung mit Pfeil 13"/>
          <p:cNvCxnSpPr/>
          <p:nvPr/>
        </p:nvCxnSpPr>
        <p:spPr bwMode="auto">
          <a:xfrm>
            <a:off x="2362200" y="3581400"/>
            <a:ext cx="381000"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774277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pPr marL="0" indent="0">
              <a:buNone/>
            </a:pPr>
            <a:r>
              <a:rPr lang="de-DE" dirty="0" smtClean="0"/>
              <a:t>Wenn wir ein Block </a:t>
            </a:r>
            <a:r>
              <a:rPr lang="de-DE" dirty="0"/>
              <a:t>mit Einsen </a:t>
            </a:r>
            <a:r>
              <a:rPr lang="de-DE" dirty="0" smtClean="0"/>
              <a:t>haben </a:t>
            </a:r>
            <a:r>
              <a:rPr lang="de-DE" dirty="0"/>
              <a:t>und wenn in </a:t>
            </a:r>
            <a:r>
              <a:rPr lang="de-DE" dirty="0" smtClean="0">
                <a:solidFill>
                  <a:srgbClr val="FF0000"/>
                </a:solidFill>
              </a:rPr>
              <a:t>diesem Block </a:t>
            </a:r>
            <a:r>
              <a:rPr lang="de-DE" dirty="0">
                <a:solidFill>
                  <a:srgbClr val="FF0000"/>
                </a:solidFill>
              </a:rPr>
              <a:t>einige Variablen </a:t>
            </a:r>
            <a:r>
              <a:rPr lang="de-DE" dirty="0" smtClean="0">
                <a:solidFill>
                  <a:srgbClr val="FF0000"/>
                </a:solidFill>
              </a:rPr>
              <a:t>alle </a:t>
            </a:r>
            <a:r>
              <a:rPr lang="de-DE" dirty="0">
                <a:solidFill>
                  <a:srgbClr val="FF0000"/>
                </a:solidFill>
              </a:rPr>
              <a:t>Kombinationen durchlaufen, können wir diese aus dem UND Produkt eliminieren</a:t>
            </a:r>
            <a:r>
              <a:rPr lang="de-DE" dirty="0"/>
              <a:t>. </a:t>
            </a:r>
            <a:r>
              <a:rPr lang="de-DE" dirty="0" smtClean="0"/>
              <a:t>Der </a:t>
            </a:r>
            <a:r>
              <a:rPr lang="de-DE" dirty="0"/>
              <a:t>Block wird nur durch die </a:t>
            </a:r>
            <a:r>
              <a:rPr lang="de-DE" dirty="0" smtClean="0"/>
              <a:t>feste </a:t>
            </a:r>
            <a:r>
              <a:rPr lang="de-DE" dirty="0"/>
              <a:t>Variablen dargestellt</a:t>
            </a:r>
            <a:r>
              <a:rPr lang="de-DE" dirty="0" smtClean="0"/>
              <a:t>.</a:t>
            </a:r>
          </a:p>
          <a:p>
            <a:pPr marL="0" indent="0">
              <a:buNone/>
            </a:pPr>
            <a:r>
              <a:rPr lang="de-DE" dirty="0" smtClean="0"/>
              <a:t>Y=CDB</a:t>
            </a:r>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45</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3186871450"/>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mit Pfeil 10"/>
          <p:cNvCxnSpPr/>
          <p:nvPr/>
        </p:nvCxnSpPr>
        <p:spPr bwMode="auto">
          <a:xfrm>
            <a:off x="1447800" y="1828800"/>
            <a:ext cx="3657600" cy="2667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Rechteck 4"/>
          <p:cNvSpPr/>
          <p:nvPr/>
        </p:nvSpPr>
        <p:spPr bwMode="auto">
          <a:xfrm>
            <a:off x="5105400" y="5257800"/>
            <a:ext cx="1981200" cy="4572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17" name="Rechteck 16"/>
          <p:cNvSpPr/>
          <p:nvPr/>
        </p:nvSpPr>
        <p:spPr bwMode="auto">
          <a:xfrm>
            <a:off x="7696200" y="4495800"/>
            <a:ext cx="228600" cy="3810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19" name="Rechteck 18"/>
          <p:cNvSpPr/>
          <p:nvPr/>
        </p:nvSpPr>
        <p:spPr bwMode="auto">
          <a:xfrm>
            <a:off x="381000" y="4495800"/>
            <a:ext cx="228600" cy="3810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9" name="Geschweifte Klammer rechts 8"/>
          <p:cNvSpPr/>
          <p:nvPr/>
        </p:nvSpPr>
        <p:spPr bwMode="auto">
          <a:xfrm rot="16200000">
            <a:off x="5943600" y="1752600"/>
            <a:ext cx="381000" cy="1905000"/>
          </a:xfrm>
          <a:prstGeom prst="righ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cxnSp>
        <p:nvCxnSpPr>
          <p:cNvPr id="20" name="Gerade Verbindung mit Pfeil 19"/>
          <p:cNvCxnSpPr/>
          <p:nvPr/>
        </p:nvCxnSpPr>
        <p:spPr bwMode="auto">
          <a:xfrm>
            <a:off x="7086600" y="4876800"/>
            <a:ext cx="0" cy="3810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7086600" y="4876800"/>
            <a:ext cx="609600"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mit Pfeil 23"/>
          <p:cNvCxnSpPr/>
          <p:nvPr/>
        </p:nvCxnSpPr>
        <p:spPr bwMode="auto">
          <a:xfrm flipH="1">
            <a:off x="1371600" y="4876800"/>
            <a:ext cx="3733800"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flipV="1">
            <a:off x="7086600" y="2895600"/>
            <a:ext cx="0" cy="16002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feld 13"/>
          <p:cNvSpPr txBox="1"/>
          <p:nvPr/>
        </p:nvSpPr>
        <p:spPr>
          <a:xfrm>
            <a:off x="6172200" y="2362200"/>
            <a:ext cx="720069" cy="276999"/>
          </a:xfrm>
          <a:prstGeom prst="rect">
            <a:avLst/>
          </a:prstGeom>
          <a:noFill/>
        </p:spPr>
        <p:txBody>
          <a:bodyPr wrap="none" rtlCol="0">
            <a:spAutoFit/>
          </a:bodyPr>
          <a:lstStyle/>
          <a:p>
            <a:r>
              <a:rPr lang="en-US" dirty="0" err="1" smtClean="0"/>
              <a:t>variabel</a:t>
            </a:r>
            <a:endParaRPr lang="en-US" dirty="0"/>
          </a:p>
        </p:txBody>
      </p:sp>
      <p:sp>
        <p:nvSpPr>
          <p:cNvPr id="25" name="Textfeld 24"/>
          <p:cNvSpPr txBox="1"/>
          <p:nvPr/>
        </p:nvSpPr>
        <p:spPr>
          <a:xfrm>
            <a:off x="8144470" y="4495800"/>
            <a:ext cx="433132" cy="276999"/>
          </a:xfrm>
          <a:prstGeom prst="rect">
            <a:avLst/>
          </a:prstGeom>
          <a:noFill/>
        </p:spPr>
        <p:txBody>
          <a:bodyPr wrap="none" rtlCol="0">
            <a:spAutoFit/>
          </a:bodyPr>
          <a:lstStyle/>
          <a:p>
            <a:r>
              <a:rPr lang="en-US" dirty="0" smtClean="0"/>
              <a:t>fest</a:t>
            </a:r>
            <a:endParaRPr lang="en-US" dirty="0"/>
          </a:p>
        </p:txBody>
      </p:sp>
      <p:sp>
        <p:nvSpPr>
          <p:cNvPr id="27" name="Textfeld 26"/>
          <p:cNvSpPr txBox="1"/>
          <p:nvPr/>
        </p:nvSpPr>
        <p:spPr>
          <a:xfrm>
            <a:off x="6629400" y="5791200"/>
            <a:ext cx="433132" cy="276999"/>
          </a:xfrm>
          <a:prstGeom prst="rect">
            <a:avLst/>
          </a:prstGeom>
          <a:noFill/>
        </p:spPr>
        <p:txBody>
          <a:bodyPr wrap="none" rtlCol="0">
            <a:spAutoFit/>
          </a:bodyPr>
          <a:lstStyle/>
          <a:p>
            <a:r>
              <a:rPr lang="en-US" dirty="0" smtClean="0"/>
              <a:t>fest</a:t>
            </a:r>
            <a:endParaRPr lang="en-US" dirty="0"/>
          </a:p>
        </p:txBody>
      </p:sp>
      <p:sp>
        <p:nvSpPr>
          <p:cNvPr id="28" name="Textfeld 27"/>
          <p:cNvSpPr txBox="1"/>
          <p:nvPr/>
        </p:nvSpPr>
        <p:spPr>
          <a:xfrm>
            <a:off x="228600" y="4953000"/>
            <a:ext cx="433132" cy="276999"/>
          </a:xfrm>
          <a:prstGeom prst="rect">
            <a:avLst/>
          </a:prstGeom>
          <a:noFill/>
        </p:spPr>
        <p:txBody>
          <a:bodyPr wrap="none" rtlCol="0">
            <a:spAutoFit/>
          </a:bodyPr>
          <a:lstStyle/>
          <a:p>
            <a:r>
              <a:rPr lang="en-US" dirty="0" smtClean="0"/>
              <a:t>fest</a:t>
            </a:r>
            <a:endParaRPr lang="en-US" dirty="0"/>
          </a:p>
        </p:txBody>
      </p:sp>
    </p:spTree>
    <p:extLst>
      <p:ext uri="{BB962C8B-B14F-4D97-AF65-F5344CB8AC3E}">
        <p14:creationId xmlns:p14="http://schemas.microsoft.com/office/powerpoint/2010/main" val="2664504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pPr marL="0" indent="0">
              <a:buNone/>
            </a:pPr>
            <a:r>
              <a:rPr lang="de-DE" dirty="0" smtClean="0"/>
              <a:t>Wenn wir ein Block </a:t>
            </a:r>
            <a:r>
              <a:rPr lang="de-DE" dirty="0"/>
              <a:t>mit Einsen </a:t>
            </a:r>
            <a:r>
              <a:rPr lang="de-DE" dirty="0" smtClean="0"/>
              <a:t>haben </a:t>
            </a:r>
            <a:r>
              <a:rPr lang="de-DE" dirty="0"/>
              <a:t>und wenn in </a:t>
            </a:r>
            <a:r>
              <a:rPr lang="de-DE" dirty="0" smtClean="0">
                <a:solidFill>
                  <a:srgbClr val="FF0000"/>
                </a:solidFill>
              </a:rPr>
              <a:t>diesem Block </a:t>
            </a:r>
            <a:r>
              <a:rPr lang="de-DE" dirty="0">
                <a:solidFill>
                  <a:srgbClr val="FF0000"/>
                </a:solidFill>
              </a:rPr>
              <a:t>einige Variablen </a:t>
            </a:r>
            <a:r>
              <a:rPr lang="de-DE" dirty="0" smtClean="0">
                <a:solidFill>
                  <a:srgbClr val="FF0000"/>
                </a:solidFill>
              </a:rPr>
              <a:t>alle </a:t>
            </a:r>
            <a:r>
              <a:rPr lang="de-DE" dirty="0">
                <a:solidFill>
                  <a:srgbClr val="FF0000"/>
                </a:solidFill>
              </a:rPr>
              <a:t>Kombinationen durchlaufen, können wir diese aus dem UND Produkt eliminieren</a:t>
            </a:r>
            <a:r>
              <a:rPr lang="de-DE" dirty="0"/>
              <a:t>. </a:t>
            </a:r>
            <a:r>
              <a:rPr lang="de-DE" dirty="0" smtClean="0"/>
              <a:t>Der </a:t>
            </a:r>
            <a:r>
              <a:rPr lang="de-DE" dirty="0"/>
              <a:t>Block wird nur durch die </a:t>
            </a:r>
            <a:r>
              <a:rPr lang="de-DE" dirty="0" smtClean="0"/>
              <a:t>feste </a:t>
            </a:r>
            <a:r>
              <a:rPr lang="de-DE" dirty="0"/>
              <a:t>Variablen dargestellt</a:t>
            </a:r>
            <a:r>
              <a:rPr lang="de-DE" dirty="0" smtClean="0"/>
              <a:t>.</a:t>
            </a:r>
          </a:p>
          <a:p>
            <a:pPr marL="0" indent="0">
              <a:buNone/>
            </a:pPr>
            <a:r>
              <a:rPr lang="de-DE" dirty="0" smtClean="0"/>
              <a:t>Y=DB</a:t>
            </a:r>
            <a:endParaRPr lang="de-DE" dirty="0"/>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46</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101258044"/>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762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mit Pfeil 10"/>
          <p:cNvCxnSpPr/>
          <p:nvPr/>
        </p:nvCxnSpPr>
        <p:spPr bwMode="auto">
          <a:xfrm>
            <a:off x="1295400" y="1828800"/>
            <a:ext cx="3810000" cy="2667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5638800" y="2819400"/>
            <a:ext cx="720069" cy="276999"/>
          </a:xfrm>
          <a:prstGeom prst="rect">
            <a:avLst/>
          </a:prstGeom>
          <a:noFill/>
        </p:spPr>
        <p:txBody>
          <a:bodyPr wrap="none" rtlCol="0">
            <a:spAutoFit/>
          </a:bodyPr>
          <a:lstStyle/>
          <a:p>
            <a:r>
              <a:rPr lang="en-US" dirty="0" err="1" smtClean="0"/>
              <a:t>variabel</a:t>
            </a:r>
            <a:endParaRPr lang="en-US" dirty="0"/>
          </a:p>
        </p:txBody>
      </p:sp>
      <p:sp>
        <p:nvSpPr>
          <p:cNvPr id="19" name="Textfeld 18"/>
          <p:cNvSpPr txBox="1"/>
          <p:nvPr/>
        </p:nvSpPr>
        <p:spPr>
          <a:xfrm>
            <a:off x="8144470" y="4495800"/>
            <a:ext cx="433132" cy="276999"/>
          </a:xfrm>
          <a:prstGeom prst="rect">
            <a:avLst/>
          </a:prstGeom>
          <a:noFill/>
        </p:spPr>
        <p:txBody>
          <a:bodyPr wrap="none" rtlCol="0">
            <a:spAutoFit/>
          </a:bodyPr>
          <a:lstStyle/>
          <a:p>
            <a:r>
              <a:rPr lang="en-US" dirty="0" smtClean="0"/>
              <a:t>fest</a:t>
            </a:r>
            <a:endParaRPr lang="en-US" dirty="0"/>
          </a:p>
        </p:txBody>
      </p:sp>
      <p:sp>
        <p:nvSpPr>
          <p:cNvPr id="20" name="Textfeld 19"/>
          <p:cNvSpPr txBox="1"/>
          <p:nvPr/>
        </p:nvSpPr>
        <p:spPr>
          <a:xfrm>
            <a:off x="6934200" y="5562600"/>
            <a:ext cx="433132" cy="276999"/>
          </a:xfrm>
          <a:prstGeom prst="rect">
            <a:avLst/>
          </a:prstGeom>
          <a:noFill/>
        </p:spPr>
        <p:txBody>
          <a:bodyPr wrap="none" rtlCol="0">
            <a:spAutoFit/>
          </a:bodyPr>
          <a:lstStyle/>
          <a:p>
            <a:r>
              <a:rPr lang="en-US" dirty="0" smtClean="0"/>
              <a:t>fest</a:t>
            </a:r>
            <a:endParaRPr lang="en-US" dirty="0"/>
          </a:p>
        </p:txBody>
      </p:sp>
      <p:sp>
        <p:nvSpPr>
          <p:cNvPr id="21" name="Textfeld 20"/>
          <p:cNvSpPr txBox="1"/>
          <p:nvPr/>
        </p:nvSpPr>
        <p:spPr>
          <a:xfrm>
            <a:off x="609600" y="4191000"/>
            <a:ext cx="720069" cy="276999"/>
          </a:xfrm>
          <a:prstGeom prst="rect">
            <a:avLst/>
          </a:prstGeom>
          <a:noFill/>
        </p:spPr>
        <p:txBody>
          <a:bodyPr wrap="none" rtlCol="0">
            <a:spAutoFit/>
          </a:bodyPr>
          <a:lstStyle/>
          <a:p>
            <a:r>
              <a:rPr lang="en-US" dirty="0" err="1" smtClean="0"/>
              <a:t>variabel</a:t>
            </a:r>
            <a:endParaRPr lang="en-US" dirty="0"/>
          </a:p>
        </p:txBody>
      </p:sp>
    </p:spTree>
    <p:extLst>
      <p:ext uri="{BB962C8B-B14F-4D97-AF65-F5344CB8AC3E}">
        <p14:creationId xmlns:p14="http://schemas.microsoft.com/office/powerpoint/2010/main" val="4117269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Wenn wir bis zwei Variablen an einem Rand haben, und Gray Code verwenden, </a:t>
            </a:r>
            <a:r>
              <a:rPr lang="de-DE" dirty="0">
                <a:solidFill>
                  <a:srgbClr val="FF0000"/>
                </a:solidFill>
              </a:rPr>
              <a:t>kann für </a:t>
            </a:r>
            <a:r>
              <a:rPr lang="de-DE" dirty="0" smtClean="0">
                <a:solidFill>
                  <a:srgbClr val="FF0000"/>
                </a:solidFill>
              </a:rPr>
              <a:t>jeden </a:t>
            </a:r>
            <a:r>
              <a:rPr lang="de-DE" dirty="0">
                <a:solidFill>
                  <a:srgbClr val="FF0000"/>
                </a:solidFill>
              </a:rPr>
              <a:t>2x1 Block eine Variable eliminiert werden</a:t>
            </a:r>
            <a:r>
              <a:rPr lang="de-DE" dirty="0"/>
              <a:t>, für </a:t>
            </a:r>
            <a:r>
              <a:rPr lang="de-DE" dirty="0" smtClean="0"/>
              <a:t>jeden </a:t>
            </a:r>
            <a:r>
              <a:rPr lang="de-DE" dirty="0" smtClean="0">
                <a:solidFill>
                  <a:srgbClr val="FF0000"/>
                </a:solidFill>
              </a:rPr>
              <a:t>2x2 </a:t>
            </a:r>
            <a:r>
              <a:rPr lang="de-DE" dirty="0">
                <a:solidFill>
                  <a:srgbClr val="FF0000"/>
                </a:solidFill>
              </a:rPr>
              <a:t>Block zwei Variablen</a:t>
            </a:r>
            <a:r>
              <a:rPr lang="de-DE" dirty="0"/>
              <a:t>, für </a:t>
            </a:r>
            <a:r>
              <a:rPr lang="de-DE" dirty="0" smtClean="0"/>
              <a:t>jeden </a:t>
            </a:r>
            <a:r>
              <a:rPr lang="de-DE" dirty="0"/>
              <a:t>2x4 Block drei Variablen.      </a:t>
            </a:r>
          </a:p>
          <a:p>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47</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101258044"/>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4117269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Minimierung wird wie folgend gemacht</a:t>
            </a:r>
            <a:r>
              <a:rPr lang="de-DE" dirty="0" smtClean="0"/>
              <a:t>:</a:t>
            </a:r>
          </a:p>
          <a:p>
            <a:r>
              <a:rPr lang="de-DE" dirty="0" smtClean="0"/>
              <a:t>Man </a:t>
            </a:r>
            <a:r>
              <a:rPr lang="de-DE" dirty="0"/>
              <a:t>versucht, </a:t>
            </a:r>
            <a:r>
              <a:rPr lang="de-DE" dirty="0">
                <a:solidFill>
                  <a:srgbClr val="FF0000"/>
                </a:solidFill>
              </a:rPr>
              <a:t>möglichst viele horizontal und vertikal benachbarte Felder, die eine 1 </a:t>
            </a:r>
            <a:r>
              <a:rPr lang="de-DE" dirty="0" smtClean="0">
                <a:solidFill>
                  <a:srgbClr val="FF0000"/>
                </a:solidFill>
              </a:rPr>
              <a:t>enthalten, </a:t>
            </a:r>
            <a:r>
              <a:rPr lang="de-DE" dirty="0">
                <a:solidFill>
                  <a:srgbClr val="FF0000"/>
                </a:solidFill>
              </a:rPr>
              <a:t>zu rechteckigen zusammenhängenden Blöcken zusammenzufassen</a:t>
            </a:r>
            <a:r>
              <a:rPr lang="de-DE" dirty="0"/>
              <a:t>. Als Blockgröße sind alle Potenzen von 2 </a:t>
            </a:r>
            <a:r>
              <a:rPr lang="de-DE" dirty="0" smtClean="0"/>
              <a:t>erlaubt</a:t>
            </a:r>
          </a:p>
          <a:p>
            <a:r>
              <a:rPr lang="de-DE" dirty="0"/>
              <a:t>Dabei sind alle 1-Felder mit Blöcken zu </a:t>
            </a:r>
            <a:r>
              <a:rPr lang="de-DE" dirty="0" smtClean="0"/>
              <a:t>erfassen</a:t>
            </a:r>
          </a:p>
          <a:p>
            <a:r>
              <a:rPr lang="de-DE" dirty="0">
                <a:solidFill>
                  <a:srgbClr val="FF0000"/>
                </a:solidFill>
              </a:rPr>
              <a:t>Ein Block kann </a:t>
            </a:r>
            <a:r>
              <a:rPr lang="de-DE" dirty="0" smtClean="0">
                <a:solidFill>
                  <a:srgbClr val="FF0000"/>
                </a:solidFill>
              </a:rPr>
              <a:t>über </a:t>
            </a:r>
            <a:r>
              <a:rPr lang="de-DE" dirty="0">
                <a:solidFill>
                  <a:srgbClr val="FF0000"/>
                </a:solidFill>
              </a:rPr>
              <a:t>den rechten bzw. unteren Rand des Diagramms fortgesetzt </a:t>
            </a:r>
            <a:r>
              <a:rPr lang="de-DE" dirty="0" smtClean="0">
                <a:solidFill>
                  <a:srgbClr val="FF0000"/>
                </a:solidFill>
              </a:rPr>
              <a:t>werden</a:t>
            </a:r>
            <a:endParaRPr lang="de-DE" dirty="0">
              <a:solidFill>
                <a:srgbClr val="FF0000"/>
              </a:solidFill>
            </a:endParaRP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48</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310570985"/>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762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883262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gebildeten und ausgewählten Blöcke/Päckchen wandelt man nun in </a:t>
            </a:r>
            <a:r>
              <a:rPr lang="de-DE" dirty="0" err="1"/>
              <a:t>Konjunktionsterme</a:t>
            </a:r>
            <a:r>
              <a:rPr lang="de-DE" dirty="0"/>
              <a:t> um. </a:t>
            </a:r>
            <a:endParaRPr lang="de-DE" dirty="0" smtClean="0"/>
          </a:p>
          <a:p>
            <a:r>
              <a:rPr lang="de-DE" dirty="0" smtClean="0"/>
              <a:t>Diese </a:t>
            </a:r>
            <a:r>
              <a:rPr lang="de-DE" dirty="0"/>
              <a:t>UND-Verknüpfungen werden </a:t>
            </a:r>
            <a:r>
              <a:rPr lang="de-DE" dirty="0" smtClean="0"/>
              <a:t>„</a:t>
            </a:r>
            <a:r>
              <a:rPr lang="de-DE" dirty="0" err="1" smtClean="0"/>
              <a:t>ver-ODERt</a:t>
            </a:r>
            <a:r>
              <a:rPr lang="de-DE" dirty="0" smtClean="0"/>
              <a:t>“ und </a:t>
            </a:r>
            <a:r>
              <a:rPr lang="de-DE" dirty="0"/>
              <a:t>ergeben eine disjunktive Minimalform</a:t>
            </a:r>
            <a:r>
              <a:rPr lang="de-DE" dirty="0" smtClean="0"/>
              <a:t>.</a:t>
            </a:r>
          </a:p>
          <a:p>
            <a:r>
              <a:rPr lang="de-DE" dirty="0" smtClean="0"/>
              <a:t>Y = DB</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49</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2449748718"/>
              </p:ext>
            </p:extLst>
          </p:nvPr>
        </p:nvGraphicFramePr>
        <p:xfrm>
          <a:off x="1524000" y="34036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01</a:t>
                      </a:r>
                      <a:endParaRPr lang="de-DE" dirty="0"/>
                    </a:p>
                  </a:txBody>
                  <a:tcPr/>
                </a:tc>
                <a:tc>
                  <a:txBody>
                    <a:bodyPr/>
                    <a:lstStyle/>
                    <a:p>
                      <a:endParaRPr lang="de-DE"/>
                    </a:p>
                  </a:txBody>
                  <a:tcPr/>
                </a:tc>
                <a:tc>
                  <a:txBody>
                    <a:bodyPr/>
                    <a:lstStyle/>
                    <a:p>
                      <a:endParaRPr lang="de-DE"/>
                    </a:p>
                  </a:txBody>
                  <a:tcPr/>
                </a:tc>
                <a:tc>
                  <a:txBody>
                    <a:bodyPr/>
                    <a:lstStyle/>
                    <a:p>
                      <a:endParaRPr lang="de-DE"/>
                    </a:p>
                  </a:txBody>
                  <a:tcPr/>
                </a:tc>
                <a:tc>
                  <a:txBody>
                    <a:bodyPr/>
                    <a:lstStyle/>
                    <a:p>
                      <a:endParaRPr lang="de-DE"/>
                    </a:p>
                  </a:txBody>
                  <a:tcPr/>
                </a:tc>
              </a:tr>
              <a:tr h="370840">
                <a:tc>
                  <a:txBody>
                    <a:bodyPr/>
                    <a:lstStyle/>
                    <a:p>
                      <a:r>
                        <a:rPr lang="de-DE" dirty="0" smtClean="0"/>
                        <a:t>11</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endParaRPr lang="de-DE"/>
                    </a:p>
                  </a:txBody>
                  <a:tcPr/>
                </a:tc>
                <a:tc>
                  <a:txBody>
                    <a:bodyPr/>
                    <a:lstStyle/>
                    <a:p>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6" name="Gerade Verbindung 5"/>
          <p:cNvCxnSpPr/>
          <p:nvPr/>
        </p:nvCxnSpPr>
        <p:spPr bwMode="auto">
          <a:xfrm>
            <a:off x="3962400" y="31242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4864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2971800"/>
            <a:ext cx="461986" cy="276999"/>
          </a:xfrm>
          <a:prstGeom prst="rect">
            <a:avLst/>
          </a:prstGeom>
          <a:noFill/>
        </p:spPr>
        <p:txBody>
          <a:bodyPr wrap="none" rtlCol="0">
            <a:spAutoFit/>
          </a:bodyPr>
          <a:lstStyle/>
          <a:p>
            <a:r>
              <a:rPr lang="de-DE" dirty="0" smtClean="0"/>
              <a:t>A=1</a:t>
            </a:r>
            <a:endParaRPr lang="de-DE" dirty="0"/>
          </a:p>
        </p:txBody>
      </p:sp>
      <p:sp>
        <p:nvSpPr>
          <p:cNvPr id="12" name="Textfeld 11"/>
          <p:cNvSpPr txBox="1"/>
          <p:nvPr/>
        </p:nvSpPr>
        <p:spPr>
          <a:xfrm>
            <a:off x="4637037" y="5334000"/>
            <a:ext cx="461986" cy="276999"/>
          </a:xfrm>
          <a:prstGeom prst="rect">
            <a:avLst/>
          </a:prstGeom>
          <a:noFill/>
        </p:spPr>
        <p:txBody>
          <a:bodyPr wrap="none" rtlCol="0">
            <a:spAutoFit/>
          </a:bodyPr>
          <a:lstStyle/>
          <a:p>
            <a:r>
              <a:rPr lang="de-DE" dirty="0" smtClean="0"/>
              <a:t>B=1</a:t>
            </a:r>
            <a:endParaRPr lang="de-DE" dirty="0"/>
          </a:p>
        </p:txBody>
      </p:sp>
      <p:cxnSp>
        <p:nvCxnSpPr>
          <p:cNvPr id="13" name="Gerade Verbindung 12"/>
          <p:cNvCxnSpPr/>
          <p:nvPr/>
        </p:nvCxnSpPr>
        <p:spPr bwMode="auto">
          <a:xfrm>
            <a:off x="1371600" y="41910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Textfeld 14"/>
          <p:cNvSpPr txBox="1"/>
          <p:nvPr/>
        </p:nvSpPr>
        <p:spPr>
          <a:xfrm>
            <a:off x="910393" y="4419600"/>
            <a:ext cx="470001" cy="276999"/>
          </a:xfrm>
          <a:prstGeom prst="rect">
            <a:avLst/>
          </a:prstGeom>
          <a:noFill/>
        </p:spPr>
        <p:txBody>
          <a:bodyPr wrap="none" rtlCol="0">
            <a:spAutoFit/>
          </a:bodyPr>
          <a:lstStyle/>
          <a:p>
            <a:r>
              <a:rPr lang="de-DE" dirty="0" smtClean="0"/>
              <a:t>C=1</a:t>
            </a:r>
            <a:endParaRPr lang="de-DE" dirty="0"/>
          </a:p>
        </p:txBody>
      </p:sp>
      <p:cxnSp>
        <p:nvCxnSpPr>
          <p:cNvPr id="16" name="Gerade Verbindung 15"/>
          <p:cNvCxnSpPr/>
          <p:nvPr/>
        </p:nvCxnSpPr>
        <p:spPr bwMode="auto">
          <a:xfrm>
            <a:off x="7772400" y="44958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feld 17"/>
          <p:cNvSpPr txBox="1"/>
          <p:nvPr/>
        </p:nvSpPr>
        <p:spPr>
          <a:xfrm>
            <a:off x="7848600" y="4724400"/>
            <a:ext cx="470001" cy="276999"/>
          </a:xfrm>
          <a:prstGeom prst="rect">
            <a:avLst/>
          </a:prstGeom>
          <a:noFill/>
        </p:spPr>
        <p:txBody>
          <a:bodyPr wrap="none" rtlCol="0">
            <a:spAutoFit/>
          </a:bodyPr>
          <a:lstStyle/>
          <a:p>
            <a:r>
              <a:rPr lang="de-DE" dirty="0" smtClean="0"/>
              <a:t>D=1</a:t>
            </a:r>
            <a:endParaRPr lang="de-DE" dirty="0"/>
          </a:p>
        </p:txBody>
      </p:sp>
      <p:sp>
        <p:nvSpPr>
          <p:cNvPr id="7" name="Abgerundetes Rechteck 6"/>
          <p:cNvSpPr/>
          <p:nvPr/>
        </p:nvSpPr>
        <p:spPr bwMode="auto">
          <a:xfrm>
            <a:off x="5105400" y="4495800"/>
            <a:ext cx="1981200" cy="762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427835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Wir </a:t>
            </a:r>
            <a:r>
              <a:rPr lang="de-DE" dirty="0"/>
              <a:t>definieren </a:t>
            </a:r>
            <a:r>
              <a:rPr lang="de-DE" dirty="0" smtClean="0"/>
              <a:t>Hold </a:t>
            </a:r>
            <a:r>
              <a:rPr lang="de-DE" dirty="0"/>
              <a:t>Time </a:t>
            </a:r>
            <a:r>
              <a:rPr lang="de-DE" dirty="0" smtClean="0"/>
              <a:t>als</a:t>
            </a:r>
          </a:p>
          <a:p>
            <a:r>
              <a:rPr lang="de-DE" dirty="0" smtClean="0"/>
              <a:t>die </a:t>
            </a:r>
            <a:r>
              <a:rPr lang="de-DE" dirty="0" smtClean="0"/>
              <a:t>Zeit für die der </a:t>
            </a:r>
            <a:r>
              <a:rPr lang="de-DE" dirty="0"/>
              <a:t>Eingang D2 nach der aktiven Taktflanke </a:t>
            </a:r>
            <a:r>
              <a:rPr lang="de-DE" dirty="0" smtClean="0"/>
              <a:t>unverändert </a:t>
            </a:r>
            <a:r>
              <a:rPr lang="de-DE" dirty="0"/>
              <a:t>bleiben </a:t>
            </a:r>
            <a:r>
              <a:rPr lang="de-DE" dirty="0" smtClean="0"/>
              <a:t>muss</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295400" y="48768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676400" y="4343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 name="Textfeld 4"/>
          <p:cNvSpPr txBox="1"/>
          <p:nvPr/>
        </p:nvSpPr>
        <p:spPr>
          <a:xfrm>
            <a:off x="3810000" y="2667000"/>
            <a:ext cx="380232" cy="276999"/>
          </a:xfrm>
          <a:prstGeom prst="rect">
            <a:avLst/>
          </a:prstGeom>
          <a:noFill/>
        </p:spPr>
        <p:txBody>
          <a:bodyPr wrap="none" rtlCol="0">
            <a:spAutoFit/>
          </a:bodyPr>
          <a:lstStyle/>
          <a:p>
            <a:r>
              <a:rPr lang="de-DE" dirty="0" smtClean="0"/>
              <a:t>D2</a:t>
            </a:r>
            <a:endParaRPr lang="de-DE" dirty="0"/>
          </a:p>
        </p:txBody>
      </p:sp>
      <p:sp>
        <p:nvSpPr>
          <p:cNvPr id="69" name="Textfeld 68"/>
          <p:cNvSpPr txBox="1"/>
          <p:nvPr/>
        </p:nvSpPr>
        <p:spPr>
          <a:xfrm>
            <a:off x="2509791" y="2667000"/>
            <a:ext cx="389850" cy="276999"/>
          </a:xfrm>
          <a:prstGeom prst="rect">
            <a:avLst/>
          </a:prstGeom>
          <a:noFill/>
        </p:spPr>
        <p:txBody>
          <a:bodyPr wrap="none" rtlCol="0">
            <a:spAutoFit/>
          </a:bodyPr>
          <a:lstStyle/>
          <a:p>
            <a:r>
              <a:rPr lang="de-DE" dirty="0" smtClean="0"/>
              <a:t>Q1</a:t>
            </a:r>
            <a:endParaRPr lang="de-DE" dirty="0"/>
          </a:p>
        </p:txBody>
      </p:sp>
      <p:sp>
        <p:nvSpPr>
          <p:cNvPr id="70" name="Textfeld 69"/>
          <p:cNvSpPr txBox="1"/>
          <p:nvPr/>
        </p:nvSpPr>
        <p:spPr>
          <a:xfrm>
            <a:off x="1641935" y="2286000"/>
            <a:ext cx="458780" cy="276999"/>
          </a:xfrm>
          <a:prstGeom prst="rect">
            <a:avLst/>
          </a:prstGeom>
          <a:noFill/>
        </p:spPr>
        <p:txBody>
          <a:bodyPr wrap="none" rtlCol="0">
            <a:spAutoFit/>
          </a:bodyPr>
          <a:lstStyle/>
          <a:p>
            <a:r>
              <a:rPr lang="de-DE" dirty="0" smtClean="0"/>
              <a:t>FF1</a:t>
            </a:r>
            <a:endParaRPr lang="de-DE" dirty="0"/>
          </a:p>
        </p:txBody>
      </p:sp>
      <p:sp>
        <p:nvSpPr>
          <p:cNvPr id="71" name="Textfeld 70"/>
          <p:cNvSpPr txBox="1"/>
          <p:nvPr/>
        </p:nvSpPr>
        <p:spPr>
          <a:xfrm>
            <a:off x="4267200" y="2286000"/>
            <a:ext cx="458780" cy="276999"/>
          </a:xfrm>
          <a:prstGeom prst="rect">
            <a:avLst/>
          </a:prstGeom>
          <a:noFill/>
        </p:spPr>
        <p:txBody>
          <a:bodyPr wrap="none" rtlCol="0">
            <a:spAutoFit/>
          </a:bodyPr>
          <a:lstStyle/>
          <a:p>
            <a:r>
              <a:rPr lang="de-DE" dirty="0" smtClean="0"/>
              <a:t>FF2</a:t>
            </a:r>
            <a:endParaRPr lang="de-DE" dirty="0"/>
          </a:p>
        </p:txBody>
      </p:sp>
      <p:sp>
        <p:nvSpPr>
          <p:cNvPr id="72" name="Textfeld 71"/>
          <p:cNvSpPr txBox="1"/>
          <p:nvPr/>
        </p:nvSpPr>
        <p:spPr>
          <a:xfrm>
            <a:off x="4319298" y="3276600"/>
            <a:ext cx="354584" cy="276999"/>
          </a:xfrm>
          <a:prstGeom prst="rect">
            <a:avLst/>
          </a:prstGeom>
          <a:noFill/>
        </p:spPr>
        <p:txBody>
          <a:bodyPr wrap="none" rtlCol="0">
            <a:spAutoFit/>
          </a:bodyPr>
          <a:lstStyle/>
          <a:p>
            <a:r>
              <a:rPr lang="de-DE" dirty="0" smtClean="0"/>
              <a:t>L1</a:t>
            </a:r>
            <a:endParaRPr lang="de-DE" dirty="0"/>
          </a:p>
        </p:txBody>
      </p:sp>
      <p:sp>
        <p:nvSpPr>
          <p:cNvPr id="73" name="Textfeld 72"/>
          <p:cNvSpPr txBox="1"/>
          <p:nvPr/>
        </p:nvSpPr>
        <p:spPr>
          <a:xfrm>
            <a:off x="4800600" y="3276600"/>
            <a:ext cx="354584" cy="276999"/>
          </a:xfrm>
          <a:prstGeom prst="rect">
            <a:avLst/>
          </a:prstGeom>
          <a:noFill/>
        </p:spPr>
        <p:txBody>
          <a:bodyPr wrap="none" rtlCol="0">
            <a:spAutoFit/>
          </a:bodyPr>
          <a:lstStyle/>
          <a:p>
            <a:r>
              <a:rPr lang="de-DE" dirty="0" smtClean="0"/>
              <a:t>L2</a:t>
            </a:r>
            <a:endParaRPr lang="de-DE" dirty="0"/>
          </a:p>
        </p:txBody>
      </p:sp>
    </p:spTree>
    <p:extLst>
      <p:ext uri="{BB962C8B-B14F-4D97-AF65-F5344CB8AC3E}">
        <p14:creationId xmlns:p14="http://schemas.microsoft.com/office/powerpoint/2010/main" val="18832961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err="1" smtClean="0"/>
              <a:t>Glitch</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50</a:t>
            </a:fld>
            <a:endParaRPr lang="de-DE" altLang="de-DE"/>
          </a:p>
        </p:txBody>
      </p:sp>
    </p:spTree>
    <p:extLst>
      <p:ext uri="{BB962C8B-B14F-4D97-AF65-F5344CB8AC3E}">
        <p14:creationId xmlns:p14="http://schemas.microsoft.com/office/powerpoint/2010/main" val="16887361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Die Verwendung minimaler Logik führt oft zu einem Problem genannt </a:t>
            </a:r>
            <a:r>
              <a:rPr lang="de-DE" dirty="0" err="1"/>
              <a:t>Glitch</a:t>
            </a:r>
            <a:r>
              <a:rPr lang="de-DE" dirty="0"/>
              <a:t>.</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51</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505354637"/>
              </p:ext>
            </p:extLst>
          </p:nvPr>
        </p:nvGraphicFramePr>
        <p:xfrm>
          <a:off x="1524000" y="4470400"/>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err="1" smtClean="0"/>
                        <a:t>Sel</a:t>
                      </a:r>
                      <a:r>
                        <a:rPr lang="de-DE" dirty="0" smtClean="0"/>
                        <a:t>/B</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endParaRPr lang="de-DE"/>
                    </a:p>
                  </a:txBody>
                  <a:tcPr/>
                </a:tc>
              </a:tr>
              <a:tr h="370840">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endParaRPr lang="de-DE" dirty="0"/>
                    </a:p>
                  </a:txBody>
                  <a:tcPr/>
                </a:tc>
              </a:tr>
            </a:tbl>
          </a:graphicData>
        </a:graphic>
      </p:graphicFrame>
      <p:cxnSp>
        <p:nvCxnSpPr>
          <p:cNvPr id="6" name="Gerade Verbindung 5"/>
          <p:cNvCxnSpPr/>
          <p:nvPr/>
        </p:nvCxnSpPr>
        <p:spPr bwMode="auto">
          <a:xfrm>
            <a:off x="3962400" y="41910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58190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3265437" y="4038600"/>
            <a:ext cx="461986" cy="276999"/>
          </a:xfrm>
          <a:prstGeom prst="rect">
            <a:avLst/>
          </a:prstGeom>
          <a:noFill/>
        </p:spPr>
        <p:txBody>
          <a:bodyPr wrap="none" rtlCol="0">
            <a:spAutoFit/>
          </a:bodyPr>
          <a:lstStyle/>
          <a:p>
            <a:r>
              <a:rPr lang="de-DE" dirty="0" smtClean="0"/>
              <a:t>B=1</a:t>
            </a:r>
            <a:endParaRPr lang="de-DE" dirty="0"/>
          </a:p>
        </p:txBody>
      </p:sp>
      <p:sp>
        <p:nvSpPr>
          <p:cNvPr id="12" name="Textfeld 11"/>
          <p:cNvSpPr txBox="1"/>
          <p:nvPr/>
        </p:nvSpPr>
        <p:spPr>
          <a:xfrm>
            <a:off x="4577726" y="5666601"/>
            <a:ext cx="580608" cy="276999"/>
          </a:xfrm>
          <a:prstGeom prst="rect">
            <a:avLst/>
          </a:prstGeom>
          <a:noFill/>
        </p:spPr>
        <p:txBody>
          <a:bodyPr wrap="none" rtlCol="0">
            <a:spAutoFit/>
          </a:bodyPr>
          <a:lstStyle/>
          <a:p>
            <a:r>
              <a:rPr lang="de-DE" dirty="0" err="1" smtClean="0"/>
              <a:t>Sel</a:t>
            </a:r>
            <a:r>
              <a:rPr lang="de-DE" dirty="0" smtClean="0"/>
              <a:t>=1</a:t>
            </a:r>
            <a:endParaRPr lang="de-DE" dirty="0"/>
          </a:p>
        </p:txBody>
      </p:sp>
      <p:sp>
        <p:nvSpPr>
          <p:cNvPr id="15" name="Textfeld 14"/>
          <p:cNvSpPr txBox="1"/>
          <p:nvPr/>
        </p:nvSpPr>
        <p:spPr>
          <a:xfrm>
            <a:off x="914401" y="5257800"/>
            <a:ext cx="461986" cy="276999"/>
          </a:xfrm>
          <a:prstGeom prst="rect">
            <a:avLst/>
          </a:prstGeom>
          <a:noFill/>
        </p:spPr>
        <p:txBody>
          <a:bodyPr wrap="none" rtlCol="0">
            <a:spAutoFit/>
          </a:bodyPr>
          <a:lstStyle/>
          <a:p>
            <a:r>
              <a:rPr lang="de-DE" dirty="0" smtClean="0"/>
              <a:t>A=1</a:t>
            </a:r>
            <a:endParaRPr lang="de-DE" dirty="0"/>
          </a:p>
        </p:txBody>
      </p:sp>
      <p:cxnSp>
        <p:nvCxnSpPr>
          <p:cNvPr id="16" name="Gerade Verbindung 15"/>
          <p:cNvCxnSpPr/>
          <p:nvPr/>
        </p:nvCxnSpPr>
        <p:spPr bwMode="auto">
          <a:xfrm>
            <a:off x="1371600" y="5257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p:nvPr/>
        </p:nvCxnSpPr>
        <p:spPr bwMode="auto">
          <a:xfrm>
            <a:off x="2819400" y="2133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a:off x="3352800" y="1447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3352800" y="1447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3352800" y="2362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Bogen 21"/>
          <p:cNvSpPr/>
          <p:nvPr/>
        </p:nvSpPr>
        <p:spPr bwMode="auto">
          <a:xfrm flipV="1">
            <a:off x="3657600" y="1447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22"/>
          <p:cNvCxnSpPr/>
          <p:nvPr/>
        </p:nvCxnSpPr>
        <p:spPr bwMode="auto">
          <a:xfrm>
            <a:off x="1600200" y="1676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feld 23"/>
          <p:cNvSpPr txBox="1"/>
          <p:nvPr/>
        </p:nvSpPr>
        <p:spPr>
          <a:xfrm>
            <a:off x="1600200" y="1371600"/>
            <a:ext cx="405880" cy="276999"/>
          </a:xfrm>
          <a:prstGeom prst="rect">
            <a:avLst/>
          </a:prstGeom>
          <a:noFill/>
        </p:spPr>
        <p:txBody>
          <a:bodyPr wrap="none" rtlCol="0">
            <a:spAutoFit/>
          </a:bodyPr>
          <a:lstStyle/>
          <a:p>
            <a:r>
              <a:rPr lang="de-DE" dirty="0" err="1" smtClean="0"/>
              <a:t>Sel</a:t>
            </a:r>
            <a:endParaRPr lang="de-DE" dirty="0"/>
          </a:p>
        </p:txBody>
      </p:sp>
      <p:cxnSp>
        <p:nvCxnSpPr>
          <p:cNvPr id="25" name="Gerade Verbindung 24"/>
          <p:cNvCxnSpPr/>
          <p:nvPr/>
        </p:nvCxnSpPr>
        <p:spPr bwMode="auto">
          <a:xfrm>
            <a:off x="2819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3352800" y="28194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26"/>
          <p:cNvCxnSpPr/>
          <p:nvPr/>
        </p:nvCxnSpPr>
        <p:spPr bwMode="auto">
          <a:xfrm>
            <a:off x="3352800" y="28194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Bogen 27"/>
          <p:cNvSpPr/>
          <p:nvPr/>
        </p:nvSpPr>
        <p:spPr bwMode="auto">
          <a:xfrm flipV="1">
            <a:off x="3657600" y="28194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9" name="Gerade Verbindung 28"/>
          <p:cNvCxnSpPr/>
          <p:nvPr/>
        </p:nvCxnSpPr>
        <p:spPr bwMode="auto">
          <a:xfrm>
            <a:off x="2819400" y="3048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feld 29"/>
          <p:cNvSpPr txBox="1"/>
          <p:nvPr/>
        </p:nvSpPr>
        <p:spPr>
          <a:xfrm>
            <a:off x="2514600" y="2743200"/>
            <a:ext cx="405881" cy="276999"/>
          </a:xfrm>
          <a:prstGeom prst="rect">
            <a:avLst/>
          </a:prstGeom>
          <a:noFill/>
        </p:spPr>
        <p:txBody>
          <a:bodyPr wrap="none" rtlCol="0">
            <a:spAutoFit/>
          </a:bodyPr>
          <a:lstStyle/>
          <a:p>
            <a:r>
              <a:rPr lang="de-DE" dirty="0" err="1" smtClean="0"/>
              <a:t>Sel</a:t>
            </a:r>
            <a:endParaRPr lang="de-DE" dirty="0"/>
          </a:p>
        </p:txBody>
      </p:sp>
      <p:sp>
        <p:nvSpPr>
          <p:cNvPr id="31" name="Textfeld 30"/>
          <p:cNvSpPr txBox="1"/>
          <p:nvPr/>
        </p:nvSpPr>
        <p:spPr>
          <a:xfrm>
            <a:off x="2590801" y="3200400"/>
            <a:ext cx="287258" cy="276999"/>
          </a:xfrm>
          <a:prstGeom prst="rect">
            <a:avLst/>
          </a:prstGeom>
          <a:noFill/>
        </p:spPr>
        <p:txBody>
          <a:bodyPr wrap="none" rtlCol="0">
            <a:spAutoFit/>
          </a:bodyPr>
          <a:lstStyle/>
          <a:p>
            <a:r>
              <a:rPr lang="de-DE" dirty="0" smtClean="0"/>
              <a:t>B</a:t>
            </a:r>
            <a:endParaRPr lang="de-DE" dirty="0"/>
          </a:p>
        </p:txBody>
      </p:sp>
      <p:sp>
        <p:nvSpPr>
          <p:cNvPr id="32" name="Textfeld 31"/>
          <p:cNvSpPr txBox="1"/>
          <p:nvPr/>
        </p:nvSpPr>
        <p:spPr>
          <a:xfrm>
            <a:off x="2573911" y="1822705"/>
            <a:ext cx="287258" cy="276999"/>
          </a:xfrm>
          <a:prstGeom prst="rect">
            <a:avLst/>
          </a:prstGeom>
          <a:noFill/>
        </p:spPr>
        <p:txBody>
          <a:bodyPr wrap="none" rtlCol="0">
            <a:spAutoFit/>
          </a:bodyPr>
          <a:lstStyle/>
          <a:p>
            <a:r>
              <a:rPr lang="de-DE" dirty="0" smtClean="0"/>
              <a:t>A</a:t>
            </a:r>
            <a:endParaRPr lang="de-DE" dirty="0"/>
          </a:p>
        </p:txBody>
      </p:sp>
      <p:cxnSp>
        <p:nvCxnSpPr>
          <p:cNvPr id="33" name="Gerade Verbindung 32"/>
          <p:cNvCxnSpPr/>
          <p:nvPr/>
        </p:nvCxnSpPr>
        <p:spPr bwMode="auto">
          <a:xfrm>
            <a:off x="4495800" y="1898905"/>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276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Bogen 34"/>
          <p:cNvSpPr/>
          <p:nvPr/>
        </p:nvSpPr>
        <p:spPr bwMode="auto">
          <a:xfrm>
            <a:off x="5257800" y="2057400"/>
            <a:ext cx="381000" cy="1054100"/>
          </a:xfrm>
          <a:prstGeom prst="arc">
            <a:avLst>
              <a:gd name="adj1" fmla="val 16200000"/>
              <a:gd name="adj2" fmla="val 5387783"/>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Bogen 35"/>
          <p:cNvSpPr/>
          <p:nvPr/>
        </p:nvSpPr>
        <p:spPr bwMode="auto">
          <a:xfrm>
            <a:off x="5257800" y="20574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7" name="Gerade Verbindung 36"/>
          <p:cNvCxnSpPr/>
          <p:nvPr/>
        </p:nvCxnSpPr>
        <p:spPr bwMode="auto">
          <a:xfrm flipH="1">
            <a:off x="5524500" y="20574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flipH="1">
            <a:off x="5486400" y="31242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Bogen 38"/>
          <p:cNvSpPr/>
          <p:nvPr/>
        </p:nvSpPr>
        <p:spPr bwMode="auto">
          <a:xfrm flipV="1">
            <a:off x="5257800" y="16002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0" name="Gerade Verbindung 39"/>
          <p:cNvCxnSpPr/>
          <p:nvPr/>
        </p:nvCxnSpPr>
        <p:spPr bwMode="auto">
          <a:xfrm>
            <a:off x="5029200" y="19050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5029200" y="2209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5029200" y="2971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a:off x="5029200" y="2971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553200" y="2590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3352800" y="3733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7" name="Gruppieren 46"/>
          <p:cNvGrpSpPr/>
          <p:nvPr/>
        </p:nvGrpSpPr>
        <p:grpSpPr>
          <a:xfrm>
            <a:off x="2133600" y="1447800"/>
            <a:ext cx="624052" cy="457200"/>
            <a:chOff x="1524000" y="2971800"/>
            <a:chExt cx="1447800" cy="1060704"/>
          </a:xfrm>
        </p:grpSpPr>
        <p:cxnSp>
          <p:nvCxnSpPr>
            <p:cNvPr id="48" name="Gerade Verbindung 47"/>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Ellipse 48"/>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Gleichschenkliges Dreieck 49"/>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51" name="Gerade Verbindung 50"/>
          <p:cNvCxnSpPr/>
          <p:nvPr/>
        </p:nvCxnSpPr>
        <p:spPr bwMode="auto">
          <a:xfrm>
            <a:off x="2743200" y="1676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2" name="Gerade Verbindung 14341"/>
          <p:cNvCxnSpPr/>
          <p:nvPr/>
        </p:nvCxnSpPr>
        <p:spPr bwMode="auto">
          <a:xfrm>
            <a:off x="1828800" y="1676400"/>
            <a:ext cx="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4" name="Gerade Verbindung 14343"/>
          <p:cNvCxnSpPr/>
          <p:nvPr/>
        </p:nvCxnSpPr>
        <p:spPr bwMode="auto">
          <a:xfrm flipH="1">
            <a:off x="1828800" y="30480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6" name="Ellipse 14345"/>
          <p:cNvSpPr/>
          <p:nvPr/>
        </p:nvSpPr>
        <p:spPr bwMode="auto">
          <a:xfrm>
            <a:off x="5105400" y="4495800"/>
            <a:ext cx="685800" cy="1295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48" name="Gerade Verbindung mit Pfeil 14347"/>
          <p:cNvCxnSpPr>
            <a:stCxn id="14346" idx="0"/>
          </p:cNvCxnSpPr>
          <p:nvPr/>
        </p:nvCxnSpPr>
        <p:spPr bwMode="auto">
          <a:xfrm flipH="1" flipV="1">
            <a:off x="4419600" y="3733800"/>
            <a:ext cx="10287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349" name="Ellipse 14348"/>
          <p:cNvSpPr/>
          <p:nvPr/>
        </p:nvSpPr>
        <p:spPr bwMode="auto">
          <a:xfrm>
            <a:off x="2590800" y="5029200"/>
            <a:ext cx="1828800" cy="914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4351" name="Gerade Verbindung mit Pfeil 14350"/>
          <p:cNvCxnSpPr/>
          <p:nvPr/>
        </p:nvCxnSpPr>
        <p:spPr bwMode="auto">
          <a:xfrm flipV="1">
            <a:off x="3124200" y="2438400"/>
            <a:ext cx="685800" cy="2667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171690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Y </a:t>
            </a:r>
            <a:r>
              <a:rPr lang="de-DE" dirty="0"/>
              <a:t>= </a:t>
            </a:r>
            <a:r>
              <a:rPr lang="de-DE" dirty="0" smtClean="0"/>
              <a:t>!</a:t>
            </a:r>
            <a:r>
              <a:rPr lang="de-DE" dirty="0" err="1" smtClean="0"/>
              <a:t>Sel</a:t>
            </a:r>
            <a:r>
              <a:rPr lang="de-DE" dirty="0" smtClean="0"/>
              <a:t> </a:t>
            </a:r>
            <a:r>
              <a:rPr lang="de-DE" dirty="0"/>
              <a:t>A + </a:t>
            </a:r>
            <a:r>
              <a:rPr lang="de-DE" dirty="0" err="1" smtClean="0"/>
              <a:t>Sel</a:t>
            </a:r>
            <a:r>
              <a:rPr lang="de-DE" dirty="0" smtClean="0"/>
              <a:t> B</a:t>
            </a:r>
          </a:p>
          <a:p>
            <a:r>
              <a:rPr lang="de-DE" dirty="0" smtClean="0"/>
              <a:t>Nehmen </a:t>
            </a:r>
            <a:r>
              <a:rPr lang="de-DE" dirty="0"/>
              <a:t>wir </a:t>
            </a:r>
            <a:r>
              <a:rPr lang="de-DE" dirty="0" smtClean="0"/>
              <a:t>an, </a:t>
            </a:r>
            <a:r>
              <a:rPr lang="de-DE" dirty="0"/>
              <a:t>dass beide Eingänge </a:t>
            </a:r>
            <a:r>
              <a:rPr lang="de-DE" dirty="0" smtClean="0"/>
              <a:t>„1“ sind: </a:t>
            </a:r>
            <a:r>
              <a:rPr lang="de-DE" dirty="0"/>
              <a:t>A = B = </a:t>
            </a:r>
            <a:r>
              <a:rPr lang="de-DE" dirty="0" smtClean="0"/>
              <a:t>1</a:t>
            </a:r>
          </a:p>
          <a:p>
            <a:r>
              <a:rPr lang="de-DE" dirty="0" err="1"/>
              <a:t>Sel</a:t>
            </a:r>
            <a:r>
              <a:rPr lang="de-DE" dirty="0"/>
              <a:t> ist anfangs 1 und ändert sich auf </a:t>
            </a:r>
            <a:r>
              <a:rPr lang="de-DE" dirty="0" smtClean="0"/>
              <a:t>0 -&gt; wir erwarten Y = 1</a:t>
            </a:r>
            <a:endParaRPr lang="de-DE" dirty="0"/>
          </a:p>
          <a:p>
            <a:r>
              <a:rPr lang="de-DE" dirty="0"/>
              <a:t>Ein kurze Zeit sehen beide AND Gatter den Select Eingang 0, wir bekommen für eine kurze Zeit 0 am </a:t>
            </a:r>
            <a:r>
              <a:rPr lang="de-DE" dirty="0" smtClean="0"/>
              <a:t>Ausgang</a:t>
            </a:r>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52</a:t>
            </a:fld>
            <a:endParaRPr lang="de-DE" altLang="de-DE"/>
          </a:p>
        </p:txBody>
      </p:sp>
      <p:cxnSp>
        <p:nvCxnSpPr>
          <p:cNvPr id="17" name="Gerade Verbindung 16"/>
          <p:cNvCxnSpPr/>
          <p:nvPr/>
        </p:nvCxnSpPr>
        <p:spPr bwMode="auto">
          <a:xfrm>
            <a:off x="2819400" y="3276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a:off x="3352800" y="2590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3352800" y="2590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3352800" y="3505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Bogen 21"/>
          <p:cNvSpPr/>
          <p:nvPr/>
        </p:nvSpPr>
        <p:spPr bwMode="auto">
          <a:xfrm flipV="1">
            <a:off x="3657600" y="2590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22"/>
          <p:cNvCxnSpPr/>
          <p:nvPr/>
        </p:nvCxnSpPr>
        <p:spPr bwMode="auto">
          <a:xfrm>
            <a:off x="1600200" y="2819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feld 23"/>
          <p:cNvSpPr txBox="1"/>
          <p:nvPr/>
        </p:nvSpPr>
        <p:spPr>
          <a:xfrm>
            <a:off x="1600200" y="2514600"/>
            <a:ext cx="405880" cy="276999"/>
          </a:xfrm>
          <a:prstGeom prst="rect">
            <a:avLst/>
          </a:prstGeom>
          <a:noFill/>
        </p:spPr>
        <p:txBody>
          <a:bodyPr wrap="none" rtlCol="0">
            <a:spAutoFit/>
          </a:bodyPr>
          <a:lstStyle/>
          <a:p>
            <a:r>
              <a:rPr lang="de-DE" dirty="0" err="1" smtClean="0"/>
              <a:t>Sel</a:t>
            </a:r>
            <a:endParaRPr lang="de-DE" dirty="0"/>
          </a:p>
        </p:txBody>
      </p:sp>
      <p:cxnSp>
        <p:nvCxnSpPr>
          <p:cNvPr id="25" name="Gerade Verbindung 24"/>
          <p:cNvCxnSpPr/>
          <p:nvPr/>
        </p:nvCxnSpPr>
        <p:spPr bwMode="auto">
          <a:xfrm>
            <a:off x="2819400" y="4648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25"/>
          <p:cNvCxnSpPr/>
          <p:nvPr/>
        </p:nvCxnSpPr>
        <p:spPr bwMode="auto">
          <a:xfrm>
            <a:off x="3352800" y="39624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26"/>
          <p:cNvCxnSpPr/>
          <p:nvPr/>
        </p:nvCxnSpPr>
        <p:spPr bwMode="auto">
          <a:xfrm>
            <a:off x="3352800" y="39624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Bogen 27"/>
          <p:cNvSpPr/>
          <p:nvPr/>
        </p:nvSpPr>
        <p:spPr bwMode="auto">
          <a:xfrm flipV="1">
            <a:off x="3657600" y="39624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9" name="Gerade Verbindung 28"/>
          <p:cNvCxnSpPr/>
          <p:nvPr/>
        </p:nvCxnSpPr>
        <p:spPr bwMode="auto">
          <a:xfrm>
            <a:off x="2819400" y="4191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feld 29"/>
          <p:cNvSpPr txBox="1"/>
          <p:nvPr/>
        </p:nvSpPr>
        <p:spPr>
          <a:xfrm>
            <a:off x="2514600" y="3886200"/>
            <a:ext cx="405881" cy="276999"/>
          </a:xfrm>
          <a:prstGeom prst="rect">
            <a:avLst/>
          </a:prstGeom>
          <a:noFill/>
        </p:spPr>
        <p:txBody>
          <a:bodyPr wrap="none" rtlCol="0">
            <a:spAutoFit/>
          </a:bodyPr>
          <a:lstStyle/>
          <a:p>
            <a:r>
              <a:rPr lang="de-DE" dirty="0" err="1" smtClean="0"/>
              <a:t>Sel</a:t>
            </a:r>
            <a:endParaRPr lang="de-DE" dirty="0"/>
          </a:p>
        </p:txBody>
      </p:sp>
      <p:sp>
        <p:nvSpPr>
          <p:cNvPr id="31" name="Textfeld 30"/>
          <p:cNvSpPr txBox="1"/>
          <p:nvPr/>
        </p:nvSpPr>
        <p:spPr>
          <a:xfrm>
            <a:off x="2590801" y="4343400"/>
            <a:ext cx="287258" cy="276999"/>
          </a:xfrm>
          <a:prstGeom prst="rect">
            <a:avLst/>
          </a:prstGeom>
          <a:noFill/>
        </p:spPr>
        <p:txBody>
          <a:bodyPr wrap="none" rtlCol="0">
            <a:spAutoFit/>
          </a:bodyPr>
          <a:lstStyle/>
          <a:p>
            <a:r>
              <a:rPr lang="de-DE" dirty="0" smtClean="0"/>
              <a:t>B</a:t>
            </a:r>
            <a:endParaRPr lang="de-DE" dirty="0"/>
          </a:p>
        </p:txBody>
      </p:sp>
      <p:sp>
        <p:nvSpPr>
          <p:cNvPr id="32" name="Textfeld 31"/>
          <p:cNvSpPr txBox="1"/>
          <p:nvPr/>
        </p:nvSpPr>
        <p:spPr>
          <a:xfrm>
            <a:off x="2573911" y="2965705"/>
            <a:ext cx="287258" cy="276999"/>
          </a:xfrm>
          <a:prstGeom prst="rect">
            <a:avLst/>
          </a:prstGeom>
          <a:noFill/>
        </p:spPr>
        <p:txBody>
          <a:bodyPr wrap="none" rtlCol="0">
            <a:spAutoFit/>
          </a:bodyPr>
          <a:lstStyle/>
          <a:p>
            <a:r>
              <a:rPr lang="de-DE" dirty="0" smtClean="0"/>
              <a:t>A</a:t>
            </a:r>
            <a:endParaRPr lang="de-DE" dirty="0"/>
          </a:p>
        </p:txBody>
      </p:sp>
      <p:cxnSp>
        <p:nvCxnSpPr>
          <p:cNvPr id="33" name="Gerade Verbindung 32"/>
          <p:cNvCxnSpPr/>
          <p:nvPr/>
        </p:nvCxnSpPr>
        <p:spPr bwMode="auto">
          <a:xfrm>
            <a:off x="4495800" y="3041905"/>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4419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Bogen 34"/>
          <p:cNvSpPr/>
          <p:nvPr/>
        </p:nvSpPr>
        <p:spPr bwMode="auto">
          <a:xfrm>
            <a:off x="5257800" y="3200400"/>
            <a:ext cx="381000" cy="1054100"/>
          </a:xfrm>
          <a:prstGeom prst="arc">
            <a:avLst>
              <a:gd name="adj1" fmla="val 16200000"/>
              <a:gd name="adj2" fmla="val 5387783"/>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Bogen 35"/>
          <p:cNvSpPr/>
          <p:nvPr/>
        </p:nvSpPr>
        <p:spPr bwMode="auto">
          <a:xfrm>
            <a:off x="5257800" y="32004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7" name="Gerade Verbindung 36"/>
          <p:cNvCxnSpPr/>
          <p:nvPr/>
        </p:nvCxnSpPr>
        <p:spPr bwMode="auto">
          <a:xfrm flipH="1">
            <a:off x="5524500" y="32004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flipH="1">
            <a:off x="5486400" y="42672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Bogen 38"/>
          <p:cNvSpPr/>
          <p:nvPr/>
        </p:nvSpPr>
        <p:spPr bwMode="auto">
          <a:xfrm flipV="1">
            <a:off x="5257800" y="27432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0" name="Gerade Verbindung 39"/>
          <p:cNvCxnSpPr/>
          <p:nvPr/>
        </p:nvCxnSpPr>
        <p:spPr bwMode="auto">
          <a:xfrm>
            <a:off x="5029200" y="30480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5029200" y="3352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5029200" y="4114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a:off x="5029200" y="4114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553200" y="3733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3352800" y="4876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7" name="Gruppieren 46"/>
          <p:cNvGrpSpPr/>
          <p:nvPr/>
        </p:nvGrpSpPr>
        <p:grpSpPr>
          <a:xfrm>
            <a:off x="2133600" y="2590800"/>
            <a:ext cx="624052" cy="457200"/>
            <a:chOff x="1524000" y="2971800"/>
            <a:chExt cx="1447800" cy="1060704"/>
          </a:xfrm>
        </p:grpSpPr>
        <p:cxnSp>
          <p:nvCxnSpPr>
            <p:cNvPr id="48" name="Gerade Verbindung 47"/>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Ellipse 48"/>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Gleichschenkliges Dreieck 49"/>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51" name="Gerade Verbindung 50"/>
          <p:cNvCxnSpPr/>
          <p:nvPr/>
        </p:nvCxnSpPr>
        <p:spPr bwMode="auto">
          <a:xfrm>
            <a:off x="2743200" y="28194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2" name="Gerade Verbindung 14341"/>
          <p:cNvCxnSpPr/>
          <p:nvPr/>
        </p:nvCxnSpPr>
        <p:spPr bwMode="auto">
          <a:xfrm>
            <a:off x="1828800" y="2819400"/>
            <a:ext cx="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4" name="Gerade Verbindung 14343"/>
          <p:cNvCxnSpPr/>
          <p:nvPr/>
        </p:nvCxnSpPr>
        <p:spPr bwMode="auto">
          <a:xfrm flipH="1">
            <a:off x="1828800" y="41910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a:off x="685800" y="48768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a:off x="1752600" y="48768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1828800" y="52578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1143000" y="57912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Gerade Verbindung 56"/>
          <p:cNvCxnSpPr/>
          <p:nvPr/>
        </p:nvCxnSpPr>
        <p:spPr bwMode="auto">
          <a:xfrm flipH="1">
            <a:off x="2209800" y="54102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2286000" y="54102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a:off x="17526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H="1">
            <a:off x="22098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828800" y="6324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a:off x="2286000" y="59436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685800" y="59436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feld 64"/>
          <p:cNvSpPr txBox="1"/>
          <p:nvPr/>
        </p:nvSpPr>
        <p:spPr>
          <a:xfrm>
            <a:off x="838200" y="4572000"/>
            <a:ext cx="405880" cy="276999"/>
          </a:xfrm>
          <a:prstGeom prst="rect">
            <a:avLst/>
          </a:prstGeom>
          <a:noFill/>
        </p:spPr>
        <p:txBody>
          <a:bodyPr wrap="none" rtlCol="0">
            <a:spAutoFit/>
          </a:bodyPr>
          <a:lstStyle/>
          <a:p>
            <a:r>
              <a:rPr lang="de-DE" dirty="0" err="1" smtClean="0"/>
              <a:t>Sel</a:t>
            </a:r>
            <a:endParaRPr lang="de-DE" dirty="0"/>
          </a:p>
        </p:txBody>
      </p:sp>
      <p:sp>
        <p:nvSpPr>
          <p:cNvPr id="66" name="Textfeld 65"/>
          <p:cNvSpPr txBox="1"/>
          <p:nvPr/>
        </p:nvSpPr>
        <p:spPr>
          <a:xfrm>
            <a:off x="2691903" y="2514600"/>
            <a:ext cx="508474" cy="276999"/>
          </a:xfrm>
          <a:prstGeom prst="rect">
            <a:avLst/>
          </a:prstGeom>
          <a:noFill/>
        </p:spPr>
        <p:txBody>
          <a:bodyPr wrap="none" rtlCol="0">
            <a:spAutoFit/>
          </a:bodyPr>
          <a:lstStyle/>
          <a:p>
            <a:r>
              <a:rPr lang="de-DE" dirty="0" err="1" smtClean="0"/>
              <a:t>SelB</a:t>
            </a:r>
            <a:endParaRPr lang="de-DE" dirty="0"/>
          </a:p>
        </p:txBody>
      </p:sp>
      <p:sp>
        <p:nvSpPr>
          <p:cNvPr id="67" name="Textfeld 66"/>
          <p:cNvSpPr txBox="1"/>
          <p:nvPr/>
        </p:nvSpPr>
        <p:spPr>
          <a:xfrm>
            <a:off x="2514600" y="5410200"/>
            <a:ext cx="508474" cy="276999"/>
          </a:xfrm>
          <a:prstGeom prst="rect">
            <a:avLst/>
          </a:prstGeom>
          <a:noFill/>
        </p:spPr>
        <p:txBody>
          <a:bodyPr wrap="none" rtlCol="0">
            <a:spAutoFit/>
          </a:bodyPr>
          <a:lstStyle/>
          <a:p>
            <a:r>
              <a:rPr lang="de-DE" dirty="0" err="1" smtClean="0"/>
              <a:t>SelB</a:t>
            </a:r>
            <a:endParaRPr lang="de-DE" dirty="0"/>
          </a:p>
        </p:txBody>
      </p:sp>
      <p:sp>
        <p:nvSpPr>
          <p:cNvPr id="68" name="Textfeld 67"/>
          <p:cNvSpPr txBox="1"/>
          <p:nvPr/>
        </p:nvSpPr>
        <p:spPr>
          <a:xfrm>
            <a:off x="6688711" y="3429000"/>
            <a:ext cx="287258" cy="276999"/>
          </a:xfrm>
          <a:prstGeom prst="rect">
            <a:avLst/>
          </a:prstGeom>
          <a:noFill/>
        </p:spPr>
        <p:txBody>
          <a:bodyPr wrap="none" rtlCol="0">
            <a:spAutoFit/>
          </a:bodyPr>
          <a:lstStyle/>
          <a:p>
            <a:r>
              <a:rPr lang="de-DE" dirty="0" smtClean="0"/>
              <a:t>Y</a:t>
            </a:r>
            <a:endParaRPr lang="de-DE" dirty="0"/>
          </a:p>
        </p:txBody>
      </p:sp>
      <p:sp>
        <p:nvSpPr>
          <p:cNvPr id="69" name="Textfeld 68"/>
          <p:cNvSpPr txBox="1"/>
          <p:nvPr/>
        </p:nvSpPr>
        <p:spPr>
          <a:xfrm>
            <a:off x="2286000" y="6019800"/>
            <a:ext cx="287258" cy="276999"/>
          </a:xfrm>
          <a:prstGeom prst="rect">
            <a:avLst/>
          </a:prstGeom>
          <a:noFill/>
        </p:spPr>
        <p:txBody>
          <a:bodyPr wrap="none" rtlCol="0">
            <a:spAutoFit/>
          </a:bodyPr>
          <a:lstStyle/>
          <a:p>
            <a:r>
              <a:rPr lang="de-DE" dirty="0" smtClean="0"/>
              <a:t>Y</a:t>
            </a:r>
            <a:endParaRPr lang="de-DE" dirty="0"/>
          </a:p>
        </p:txBody>
      </p:sp>
    </p:spTree>
    <p:extLst>
      <p:ext uri="{BB962C8B-B14F-4D97-AF65-F5344CB8AC3E}">
        <p14:creationId xmlns:p14="http://schemas.microsoft.com/office/powerpoint/2010/main" val="28207320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85800"/>
            <a:ext cx="8229600" cy="1371600"/>
          </a:xfrm>
        </p:spPr>
        <p:txBody>
          <a:bodyPr/>
          <a:lstStyle/>
          <a:p>
            <a:r>
              <a:rPr lang="de-DE" dirty="0" smtClean="0"/>
              <a:t>Ist Glich ein Problem?</a:t>
            </a:r>
          </a:p>
          <a:p>
            <a:r>
              <a:rPr lang="de-DE" dirty="0" smtClean="0"/>
              <a:t>Synchrone </a:t>
            </a:r>
            <a:r>
              <a:rPr lang="de-DE" dirty="0"/>
              <a:t>S</a:t>
            </a:r>
            <a:r>
              <a:rPr lang="de-DE" dirty="0" smtClean="0"/>
              <a:t>chaltungen: Unproblematisch </a:t>
            </a:r>
            <a:r>
              <a:rPr lang="de-DE" dirty="0"/>
              <a:t>falls es kürzere Zeit </a:t>
            </a:r>
            <a:r>
              <a:rPr lang="de-DE" dirty="0" smtClean="0"/>
              <a:t>als eine Taktperiode dauert</a:t>
            </a:r>
          </a:p>
          <a:p>
            <a:r>
              <a:rPr lang="de-DE" dirty="0" smtClean="0">
                <a:solidFill>
                  <a:srgbClr val="FF0000"/>
                </a:solidFill>
              </a:rPr>
              <a:t>Problem: Ausgänge der </a:t>
            </a:r>
            <a:r>
              <a:rPr lang="de-DE" dirty="0" err="1" smtClean="0">
                <a:solidFill>
                  <a:srgbClr val="FF0000"/>
                </a:solidFill>
              </a:rPr>
              <a:t>Statemaschine</a:t>
            </a:r>
            <a:r>
              <a:rPr lang="de-DE" dirty="0" smtClean="0">
                <a:solidFill>
                  <a:srgbClr val="FF0000"/>
                </a:solidFill>
              </a:rPr>
              <a:t> ohne Register</a:t>
            </a:r>
            <a:endParaRPr lang="de-DE" dirty="0">
              <a:solidFill>
                <a:srgbClr val="FF0000"/>
              </a:solidFill>
            </a:endParaRPr>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53</a:t>
            </a:fld>
            <a:endParaRPr lang="de-DE" altLang="de-DE"/>
          </a:p>
        </p:txBody>
      </p:sp>
      <p:sp>
        <p:nvSpPr>
          <p:cNvPr id="62" name="Rechteck 61"/>
          <p:cNvSpPr/>
          <p:nvPr/>
        </p:nvSpPr>
        <p:spPr bwMode="auto">
          <a:xfrm>
            <a:off x="1676400" y="38100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0" name="Gerade Verbindung 69"/>
          <p:cNvCxnSpPr/>
          <p:nvPr/>
        </p:nvCxnSpPr>
        <p:spPr bwMode="auto">
          <a:xfrm>
            <a:off x="1676400" y="45720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flipH="1">
            <a:off x="1676400" y="4648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flipH="1">
            <a:off x="1219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Ellipse 72"/>
          <p:cNvSpPr/>
          <p:nvPr/>
        </p:nvSpPr>
        <p:spPr bwMode="auto">
          <a:xfrm>
            <a:off x="2971800" y="36576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4" name="Gerade Verbindung mit Pfeil 73"/>
          <p:cNvCxnSpPr/>
          <p:nvPr/>
        </p:nvCxnSpPr>
        <p:spPr bwMode="auto">
          <a:xfrm>
            <a:off x="2438400" y="40386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5" name="Rechteck 74"/>
          <p:cNvSpPr/>
          <p:nvPr/>
        </p:nvSpPr>
        <p:spPr bwMode="auto">
          <a:xfrm>
            <a:off x="4267200" y="38100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6" name="Gerade Verbindung 75"/>
          <p:cNvCxnSpPr/>
          <p:nvPr/>
        </p:nvCxnSpPr>
        <p:spPr bwMode="auto">
          <a:xfrm>
            <a:off x="4267200" y="45720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flipH="1">
            <a:off x="4267200" y="4648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flipH="1">
            <a:off x="38100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mit Pfeil 79"/>
          <p:cNvCxnSpPr/>
          <p:nvPr/>
        </p:nvCxnSpPr>
        <p:spPr bwMode="auto">
          <a:xfrm>
            <a:off x="3733800" y="40386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 name="Gruppieren 5"/>
          <p:cNvGrpSpPr/>
          <p:nvPr/>
        </p:nvGrpSpPr>
        <p:grpSpPr>
          <a:xfrm>
            <a:off x="3505200" y="3352800"/>
            <a:ext cx="1143000" cy="381000"/>
            <a:chOff x="1524000" y="5943600"/>
            <a:chExt cx="1143000" cy="381000"/>
          </a:xfrm>
        </p:grpSpPr>
        <p:cxnSp>
          <p:nvCxnSpPr>
            <p:cNvPr id="111" name="Gerade Verbindung 110"/>
            <p:cNvCxnSpPr/>
            <p:nvPr/>
          </p:nvCxnSpPr>
          <p:spPr bwMode="auto">
            <a:xfrm>
              <a:off x="17526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flipH="1">
              <a:off x="2209800" y="5943600"/>
              <a:ext cx="7620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3" name="Gerade Verbindung 112"/>
            <p:cNvCxnSpPr/>
            <p:nvPr/>
          </p:nvCxnSpPr>
          <p:spPr bwMode="auto">
            <a:xfrm>
              <a:off x="1828800" y="6324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Gerade Verbindung 113"/>
            <p:cNvCxnSpPr/>
            <p:nvPr/>
          </p:nvCxnSpPr>
          <p:spPr bwMode="auto">
            <a:xfrm>
              <a:off x="2286000" y="5943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 Verbindung 114"/>
            <p:cNvCxnSpPr/>
            <p:nvPr/>
          </p:nvCxnSpPr>
          <p:spPr bwMode="auto">
            <a:xfrm>
              <a:off x="1524000" y="59436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2" name="Ellipse 21"/>
          <p:cNvSpPr/>
          <p:nvPr/>
        </p:nvSpPr>
        <p:spPr bwMode="auto">
          <a:xfrm>
            <a:off x="6934200" y="3124200"/>
            <a:ext cx="914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IDLE</a:t>
            </a:r>
          </a:p>
        </p:txBody>
      </p:sp>
      <p:sp>
        <p:nvSpPr>
          <p:cNvPr id="23" name="Ellipse 22"/>
          <p:cNvSpPr/>
          <p:nvPr/>
        </p:nvSpPr>
        <p:spPr bwMode="auto">
          <a:xfrm>
            <a:off x="6934200" y="3733800"/>
            <a:ext cx="15240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RESET</a:t>
            </a:r>
          </a:p>
        </p:txBody>
      </p:sp>
      <p:sp>
        <p:nvSpPr>
          <p:cNvPr id="24" name="Ellipse 23"/>
          <p:cNvSpPr/>
          <p:nvPr/>
        </p:nvSpPr>
        <p:spPr bwMode="auto">
          <a:xfrm>
            <a:off x="6934200" y="44196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DO</a:t>
            </a:r>
          </a:p>
        </p:txBody>
      </p:sp>
      <p:sp>
        <p:nvSpPr>
          <p:cNvPr id="25" name="Ellipse 24"/>
          <p:cNvSpPr/>
          <p:nvPr/>
        </p:nvSpPr>
        <p:spPr bwMode="auto">
          <a:xfrm>
            <a:off x="6934200" y="5029200"/>
            <a:ext cx="12954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de-DE" sz="1200" b="0" i="0" u="none" strike="noStrike" cap="none" normalizeH="0" baseline="0" dirty="0" smtClean="0">
                <a:ln>
                  <a:noFill/>
                </a:ln>
                <a:solidFill>
                  <a:schemeClr val="tx1"/>
                </a:solidFill>
                <a:effectLst/>
                <a:latin typeface="Arial" charset="0"/>
                <a:cs typeface="Arial" charset="0"/>
              </a:rPr>
              <a:t>STOP</a:t>
            </a:r>
          </a:p>
        </p:txBody>
      </p:sp>
      <p:cxnSp>
        <p:nvCxnSpPr>
          <p:cNvPr id="26" name="Gerade Verbindung mit Pfeil 25"/>
          <p:cNvCxnSpPr>
            <a:endCxn id="23" idx="0"/>
          </p:cNvCxnSpPr>
          <p:nvPr/>
        </p:nvCxnSpPr>
        <p:spPr bwMode="auto">
          <a:xfrm>
            <a:off x="7543800" y="3505200"/>
            <a:ext cx="1524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mit Pfeil 27"/>
          <p:cNvCxnSpPr>
            <a:stCxn id="23" idx="4"/>
            <a:endCxn id="24" idx="0"/>
          </p:cNvCxnSpPr>
          <p:nvPr/>
        </p:nvCxnSpPr>
        <p:spPr bwMode="auto">
          <a:xfrm flipH="1">
            <a:off x="7581900" y="4114800"/>
            <a:ext cx="1143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Gerade Verbindung mit Pfeil 28"/>
          <p:cNvCxnSpPr>
            <a:endCxn id="25" idx="0"/>
          </p:cNvCxnSpPr>
          <p:nvPr/>
        </p:nvCxnSpPr>
        <p:spPr bwMode="auto">
          <a:xfrm flipH="1">
            <a:off x="7581900" y="4800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Freihandform 30"/>
          <p:cNvSpPr/>
          <p:nvPr/>
        </p:nvSpPr>
        <p:spPr bwMode="auto">
          <a:xfrm>
            <a:off x="6329625" y="3447861"/>
            <a:ext cx="987084" cy="2294156"/>
          </a:xfrm>
          <a:custGeom>
            <a:avLst/>
            <a:gdLst>
              <a:gd name="connsiteX0" fmla="*/ 987084 w 987084"/>
              <a:gd name="connsiteY0" fmla="*/ 2000816 h 2294156"/>
              <a:gd name="connsiteX1" fmla="*/ 570625 w 987084"/>
              <a:gd name="connsiteY1" fmla="*/ 2227153 h 2294156"/>
              <a:gd name="connsiteX2" fmla="*/ 256 w 987084"/>
              <a:gd name="connsiteY2" fmla="*/ 950614 h 2294156"/>
              <a:gd name="connsiteX3" fmla="*/ 643052 w 987084"/>
              <a:gd name="connsiteY3" fmla="*/ 0 h 2294156"/>
            </a:gdLst>
            <a:ahLst/>
            <a:cxnLst>
              <a:cxn ang="0">
                <a:pos x="connsiteX0" y="connsiteY0"/>
              </a:cxn>
              <a:cxn ang="0">
                <a:pos x="connsiteX1" y="connsiteY1"/>
              </a:cxn>
              <a:cxn ang="0">
                <a:pos x="connsiteX2" y="connsiteY2"/>
              </a:cxn>
              <a:cxn ang="0">
                <a:pos x="connsiteX3" y="connsiteY3"/>
              </a:cxn>
            </a:cxnLst>
            <a:rect l="l" t="t" r="r" b="b"/>
            <a:pathLst>
              <a:path w="987084" h="2294156">
                <a:moveTo>
                  <a:pt x="987084" y="2000816"/>
                </a:moveTo>
                <a:cubicBezTo>
                  <a:pt x="861090" y="2201501"/>
                  <a:pt x="735096" y="2402187"/>
                  <a:pt x="570625" y="2227153"/>
                </a:cubicBezTo>
                <a:cubicBezTo>
                  <a:pt x="406154" y="2052119"/>
                  <a:pt x="-11815" y="1321806"/>
                  <a:pt x="256" y="950614"/>
                </a:cubicBezTo>
                <a:cubicBezTo>
                  <a:pt x="12327" y="579422"/>
                  <a:pt x="327689" y="289711"/>
                  <a:pt x="643052" y="0"/>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r Verbinder 4"/>
          <p:cNvCxnSpPr/>
          <p:nvPr/>
        </p:nvCxnSpPr>
        <p:spPr bwMode="auto">
          <a:xfrm>
            <a:off x="6019800" y="2209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r Verbinder 35"/>
          <p:cNvCxnSpPr/>
          <p:nvPr/>
        </p:nvCxnSpPr>
        <p:spPr bwMode="auto">
          <a:xfrm>
            <a:off x="6019800" y="2362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r Verbinder 36"/>
          <p:cNvCxnSpPr/>
          <p:nvPr/>
        </p:nvCxnSpPr>
        <p:spPr bwMode="auto">
          <a:xfrm>
            <a:off x="6019800" y="25146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r Verbinder 37"/>
          <p:cNvCxnSpPr/>
          <p:nvPr/>
        </p:nvCxnSpPr>
        <p:spPr bwMode="auto">
          <a:xfrm>
            <a:off x="6019800" y="26670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feld 6"/>
          <p:cNvSpPr txBox="1"/>
          <p:nvPr/>
        </p:nvSpPr>
        <p:spPr>
          <a:xfrm>
            <a:off x="5715000" y="2133600"/>
            <a:ext cx="526106" cy="276999"/>
          </a:xfrm>
          <a:prstGeom prst="rect">
            <a:avLst/>
          </a:prstGeom>
          <a:noFill/>
        </p:spPr>
        <p:txBody>
          <a:bodyPr wrap="none" rtlCol="0">
            <a:spAutoFit/>
          </a:bodyPr>
          <a:lstStyle/>
          <a:p>
            <a:r>
              <a:rPr lang="en-US" dirty="0" smtClean="0"/>
              <a:t>IDLE</a:t>
            </a:r>
            <a:endParaRPr lang="en-US" dirty="0"/>
          </a:p>
        </p:txBody>
      </p:sp>
      <p:sp>
        <p:nvSpPr>
          <p:cNvPr id="40" name="Textfeld 39"/>
          <p:cNvSpPr txBox="1"/>
          <p:nvPr/>
        </p:nvSpPr>
        <p:spPr>
          <a:xfrm>
            <a:off x="5715000" y="2286000"/>
            <a:ext cx="697627" cy="276999"/>
          </a:xfrm>
          <a:prstGeom prst="rect">
            <a:avLst/>
          </a:prstGeom>
          <a:noFill/>
        </p:spPr>
        <p:txBody>
          <a:bodyPr wrap="none" rtlCol="0">
            <a:spAutoFit/>
          </a:bodyPr>
          <a:lstStyle/>
          <a:p>
            <a:r>
              <a:rPr lang="en-US" dirty="0" smtClean="0"/>
              <a:t>RESET</a:t>
            </a:r>
            <a:endParaRPr lang="en-US" dirty="0"/>
          </a:p>
        </p:txBody>
      </p:sp>
      <p:sp>
        <p:nvSpPr>
          <p:cNvPr id="41" name="Textfeld 40"/>
          <p:cNvSpPr txBox="1"/>
          <p:nvPr/>
        </p:nvSpPr>
        <p:spPr>
          <a:xfrm>
            <a:off x="5715000" y="2438400"/>
            <a:ext cx="415499" cy="276999"/>
          </a:xfrm>
          <a:prstGeom prst="rect">
            <a:avLst/>
          </a:prstGeom>
          <a:noFill/>
        </p:spPr>
        <p:txBody>
          <a:bodyPr wrap="none" rtlCol="0">
            <a:spAutoFit/>
          </a:bodyPr>
          <a:lstStyle/>
          <a:p>
            <a:r>
              <a:rPr lang="en-US" dirty="0" smtClean="0"/>
              <a:t>DO</a:t>
            </a:r>
            <a:endParaRPr lang="en-US" dirty="0"/>
          </a:p>
        </p:txBody>
      </p:sp>
      <p:sp>
        <p:nvSpPr>
          <p:cNvPr id="42" name="Textfeld 41"/>
          <p:cNvSpPr txBox="1"/>
          <p:nvPr/>
        </p:nvSpPr>
        <p:spPr>
          <a:xfrm>
            <a:off x="5715000" y="2590800"/>
            <a:ext cx="601896" cy="276999"/>
          </a:xfrm>
          <a:prstGeom prst="rect">
            <a:avLst/>
          </a:prstGeom>
          <a:noFill/>
        </p:spPr>
        <p:txBody>
          <a:bodyPr wrap="none" rtlCol="0">
            <a:spAutoFit/>
          </a:bodyPr>
          <a:lstStyle/>
          <a:p>
            <a:r>
              <a:rPr lang="en-US" dirty="0" smtClean="0"/>
              <a:t>STOP</a:t>
            </a:r>
            <a:endParaRPr lang="en-US" dirty="0"/>
          </a:p>
        </p:txBody>
      </p:sp>
      <p:pic>
        <p:nvPicPr>
          <p:cNvPr id="8" name="Grafi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43800" y="1981200"/>
            <a:ext cx="1600200" cy="1020127"/>
          </a:xfrm>
          <a:prstGeom prst="rect">
            <a:avLst/>
          </a:prstGeom>
        </p:spPr>
      </p:pic>
      <p:sp>
        <p:nvSpPr>
          <p:cNvPr id="9" name="Rechteck 8"/>
          <p:cNvSpPr/>
          <p:nvPr/>
        </p:nvSpPr>
        <p:spPr bwMode="auto">
          <a:xfrm>
            <a:off x="6705600" y="2133600"/>
            <a:ext cx="685800" cy="609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err="1" smtClean="0">
                <a:ln>
                  <a:noFill/>
                </a:ln>
                <a:solidFill>
                  <a:schemeClr val="tx1"/>
                </a:solidFill>
                <a:effectLst/>
                <a:latin typeface="Arial" charset="0"/>
                <a:cs typeface="Arial" charset="0"/>
              </a:rPr>
              <a:t>Logik</a:t>
            </a:r>
            <a:endParaRPr kumimoji="0" lang="en-US" sz="1200" b="0" i="0" u="none" strike="noStrike" cap="none" normalizeH="0" baseline="0" dirty="0" smtClean="0">
              <a:ln>
                <a:noFill/>
              </a:ln>
              <a:solidFill>
                <a:schemeClr val="tx1"/>
              </a:solidFill>
              <a:effectLst/>
              <a:latin typeface="Arial" charset="0"/>
              <a:cs typeface="Arial" charset="0"/>
            </a:endParaRPr>
          </a:p>
        </p:txBody>
      </p:sp>
      <p:cxnSp>
        <p:nvCxnSpPr>
          <p:cNvPr id="11" name="Gerade Verbindung mit Pfeil 10"/>
          <p:cNvCxnSpPr/>
          <p:nvPr/>
        </p:nvCxnSpPr>
        <p:spPr bwMode="auto">
          <a:xfrm>
            <a:off x="7391400" y="2438400"/>
            <a:ext cx="533400" cy="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0926768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die Möglichkeit eines </a:t>
            </a:r>
            <a:r>
              <a:rPr lang="de-DE" dirty="0" err="1" smtClean="0"/>
              <a:t>Glitch</a:t>
            </a:r>
            <a:r>
              <a:rPr lang="de-DE" dirty="0" smtClean="0"/>
              <a:t>-es aus </a:t>
            </a:r>
            <a:r>
              <a:rPr lang="de-DE" dirty="0" err="1" smtClean="0"/>
              <a:t>Karnaugh</a:t>
            </a:r>
            <a:r>
              <a:rPr lang="de-DE" dirty="0" smtClean="0"/>
              <a:t> </a:t>
            </a:r>
            <a:r>
              <a:rPr lang="de-DE" dirty="0"/>
              <a:t>Tabelle </a:t>
            </a:r>
            <a:r>
              <a:rPr lang="de-DE" dirty="0" smtClean="0"/>
              <a:t>erkennen</a:t>
            </a:r>
          </a:p>
          <a:p>
            <a:r>
              <a:rPr lang="de-DE" dirty="0"/>
              <a:t>Zwei Gruppen sind </a:t>
            </a:r>
            <a:r>
              <a:rPr lang="de-DE" dirty="0" smtClean="0"/>
              <a:t>getrennt</a:t>
            </a:r>
            <a:r>
              <a:rPr lang="de-DE" dirty="0"/>
              <a:t> </a:t>
            </a:r>
            <a:r>
              <a:rPr lang="de-DE" dirty="0" smtClean="0"/>
              <a:t>und liegen </a:t>
            </a:r>
            <a:r>
              <a:rPr lang="de-DE" dirty="0" smtClean="0"/>
              <a:t>nah einander</a:t>
            </a:r>
            <a:r>
              <a:rPr lang="de-DE" dirty="0" smtClean="0"/>
              <a:t>.</a:t>
            </a:r>
          </a:p>
          <a:p>
            <a:r>
              <a:rPr lang="de-DE" dirty="0"/>
              <a:t>Wenn sich </a:t>
            </a:r>
            <a:r>
              <a:rPr lang="de-DE" dirty="0" smtClean="0"/>
              <a:t>die </a:t>
            </a:r>
            <a:r>
              <a:rPr lang="de-DE" dirty="0"/>
              <a:t>Variable </a:t>
            </a:r>
            <a:r>
              <a:rPr lang="de-DE" dirty="0" err="1"/>
              <a:t>Sel</a:t>
            </a:r>
            <a:r>
              <a:rPr lang="de-DE" dirty="0"/>
              <a:t> von 1 auf 0 oder 1 auf 0 ändert, für A = B = 1, wird die Gruppe 1 „ausgeschaltet“ (bzw. ihre UND Funktion wird 0) und 2 eingeschaltet (bzw. ihre UND Funktion wird 1</a:t>
            </a:r>
            <a:r>
              <a:rPr lang="de-DE" dirty="0" smtClean="0"/>
              <a:t>)</a:t>
            </a:r>
          </a:p>
          <a:p>
            <a:r>
              <a:rPr lang="de-DE" dirty="0"/>
              <a:t>Wenn das nicht synchron passiert, können wir 0 als </a:t>
            </a:r>
            <a:r>
              <a:rPr lang="de-DE" dirty="0" err="1"/>
              <a:t>Glitch</a:t>
            </a:r>
            <a:r>
              <a:rPr lang="de-DE" dirty="0"/>
              <a:t> bekommen.</a:t>
            </a:r>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54</a:t>
            </a:fld>
            <a:endParaRPr lang="de-DE" altLang="de-DE"/>
          </a:p>
        </p:txBody>
      </p:sp>
      <p:graphicFrame>
        <p:nvGraphicFramePr>
          <p:cNvPr id="22" name="Tabelle 21"/>
          <p:cNvGraphicFramePr>
            <a:graphicFrameLocks noGrp="1"/>
          </p:cNvGraphicFramePr>
          <p:nvPr>
            <p:extLst>
              <p:ext uri="{D42A27DB-BD31-4B8C-83A1-F6EECF244321}">
                <p14:modId xmlns:p14="http://schemas.microsoft.com/office/powerpoint/2010/main" val="2794931911"/>
              </p:ext>
            </p:extLst>
          </p:nvPr>
        </p:nvGraphicFramePr>
        <p:xfrm>
          <a:off x="1524000" y="4470400"/>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err="1" smtClean="0"/>
                        <a:t>Sel</a:t>
                      </a:r>
                      <a:r>
                        <a:rPr lang="de-DE" dirty="0" smtClean="0"/>
                        <a:t>/B</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endParaRPr lang="de-DE"/>
                    </a:p>
                  </a:txBody>
                  <a:tcPr/>
                </a:tc>
              </a:tr>
              <a:tr h="370840">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endParaRPr lang="de-DE" dirty="0"/>
                    </a:p>
                  </a:txBody>
                  <a:tcPr/>
                </a:tc>
              </a:tr>
            </a:tbl>
          </a:graphicData>
        </a:graphic>
      </p:graphicFrame>
      <p:cxnSp>
        <p:nvCxnSpPr>
          <p:cNvPr id="23" name="Gerade Verbindung 22"/>
          <p:cNvCxnSpPr/>
          <p:nvPr/>
        </p:nvCxnSpPr>
        <p:spPr bwMode="auto">
          <a:xfrm>
            <a:off x="3962400" y="41910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5181600" y="58190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feld 24"/>
          <p:cNvSpPr txBox="1"/>
          <p:nvPr/>
        </p:nvSpPr>
        <p:spPr>
          <a:xfrm>
            <a:off x="3265437" y="4038600"/>
            <a:ext cx="461986" cy="276999"/>
          </a:xfrm>
          <a:prstGeom prst="rect">
            <a:avLst/>
          </a:prstGeom>
          <a:noFill/>
        </p:spPr>
        <p:txBody>
          <a:bodyPr wrap="none" rtlCol="0">
            <a:spAutoFit/>
          </a:bodyPr>
          <a:lstStyle/>
          <a:p>
            <a:r>
              <a:rPr lang="de-DE" dirty="0" smtClean="0"/>
              <a:t>B=1</a:t>
            </a:r>
            <a:endParaRPr lang="de-DE" dirty="0"/>
          </a:p>
        </p:txBody>
      </p:sp>
      <p:sp>
        <p:nvSpPr>
          <p:cNvPr id="26" name="Textfeld 25"/>
          <p:cNvSpPr txBox="1"/>
          <p:nvPr/>
        </p:nvSpPr>
        <p:spPr>
          <a:xfrm>
            <a:off x="4577726" y="5666601"/>
            <a:ext cx="580608" cy="276999"/>
          </a:xfrm>
          <a:prstGeom prst="rect">
            <a:avLst/>
          </a:prstGeom>
          <a:noFill/>
        </p:spPr>
        <p:txBody>
          <a:bodyPr wrap="none" rtlCol="0">
            <a:spAutoFit/>
          </a:bodyPr>
          <a:lstStyle/>
          <a:p>
            <a:r>
              <a:rPr lang="de-DE" dirty="0" err="1" smtClean="0"/>
              <a:t>Sel</a:t>
            </a:r>
            <a:r>
              <a:rPr lang="de-DE" dirty="0" smtClean="0"/>
              <a:t>=1</a:t>
            </a:r>
            <a:endParaRPr lang="de-DE" dirty="0"/>
          </a:p>
        </p:txBody>
      </p:sp>
      <p:sp>
        <p:nvSpPr>
          <p:cNvPr id="27" name="Textfeld 26"/>
          <p:cNvSpPr txBox="1"/>
          <p:nvPr/>
        </p:nvSpPr>
        <p:spPr>
          <a:xfrm>
            <a:off x="914401" y="5257800"/>
            <a:ext cx="461986" cy="276999"/>
          </a:xfrm>
          <a:prstGeom prst="rect">
            <a:avLst/>
          </a:prstGeom>
          <a:noFill/>
        </p:spPr>
        <p:txBody>
          <a:bodyPr wrap="none" rtlCol="0">
            <a:spAutoFit/>
          </a:bodyPr>
          <a:lstStyle/>
          <a:p>
            <a:r>
              <a:rPr lang="de-DE" dirty="0" smtClean="0"/>
              <a:t>A=1</a:t>
            </a:r>
            <a:endParaRPr lang="de-DE" dirty="0"/>
          </a:p>
        </p:txBody>
      </p:sp>
      <p:cxnSp>
        <p:nvCxnSpPr>
          <p:cNvPr id="28" name="Gerade Verbindung 27"/>
          <p:cNvCxnSpPr/>
          <p:nvPr/>
        </p:nvCxnSpPr>
        <p:spPr bwMode="auto">
          <a:xfrm>
            <a:off x="1371600" y="5257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Abgerundetes Rechteck 3"/>
          <p:cNvSpPr/>
          <p:nvPr/>
        </p:nvSpPr>
        <p:spPr bwMode="auto">
          <a:xfrm>
            <a:off x="5105400" y="4724400"/>
            <a:ext cx="609600" cy="9906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 name="Abgerundetes Rechteck 4"/>
          <p:cNvSpPr/>
          <p:nvPr/>
        </p:nvSpPr>
        <p:spPr bwMode="auto">
          <a:xfrm>
            <a:off x="2667000" y="5181600"/>
            <a:ext cx="2362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 name="Textfeld 6"/>
          <p:cNvSpPr txBox="1"/>
          <p:nvPr/>
        </p:nvSpPr>
        <p:spPr>
          <a:xfrm>
            <a:off x="5486400" y="3581400"/>
            <a:ext cx="269626" cy="276999"/>
          </a:xfrm>
          <a:prstGeom prst="rect">
            <a:avLst/>
          </a:prstGeom>
          <a:noFill/>
        </p:spPr>
        <p:txBody>
          <a:bodyPr wrap="none" rtlCol="0">
            <a:spAutoFit/>
          </a:bodyPr>
          <a:lstStyle/>
          <a:p>
            <a:r>
              <a:rPr lang="de-DE" dirty="0" smtClean="0"/>
              <a:t>1</a:t>
            </a:r>
            <a:endParaRPr lang="de-DE" dirty="0"/>
          </a:p>
        </p:txBody>
      </p:sp>
      <p:cxnSp>
        <p:nvCxnSpPr>
          <p:cNvPr id="9" name="Gerade Verbindung mit Pfeil 8"/>
          <p:cNvCxnSpPr/>
          <p:nvPr/>
        </p:nvCxnSpPr>
        <p:spPr bwMode="auto">
          <a:xfrm flipH="1">
            <a:off x="5562600" y="3962400"/>
            <a:ext cx="762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mit Pfeil 35"/>
          <p:cNvCxnSpPr/>
          <p:nvPr/>
        </p:nvCxnSpPr>
        <p:spPr bwMode="auto">
          <a:xfrm flipH="1">
            <a:off x="4648200" y="3733800"/>
            <a:ext cx="76200" cy="1447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feld 37"/>
          <p:cNvSpPr txBox="1"/>
          <p:nvPr/>
        </p:nvSpPr>
        <p:spPr>
          <a:xfrm>
            <a:off x="4419600" y="3581400"/>
            <a:ext cx="269626" cy="276999"/>
          </a:xfrm>
          <a:prstGeom prst="rect">
            <a:avLst/>
          </a:prstGeom>
          <a:noFill/>
        </p:spPr>
        <p:txBody>
          <a:bodyPr wrap="none" rtlCol="0">
            <a:spAutoFit/>
          </a:bodyPr>
          <a:lstStyle/>
          <a:p>
            <a:r>
              <a:rPr lang="de-DE" dirty="0" smtClean="0"/>
              <a:t>2</a:t>
            </a:r>
            <a:endParaRPr lang="de-DE" dirty="0"/>
          </a:p>
        </p:txBody>
      </p:sp>
    </p:spTree>
    <p:extLst>
      <p:ext uri="{BB962C8B-B14F-4D97-AF65-F5344CB8AC3E}">
        <p14:creationId xmlns:p14="http://schemas.microsoft.com/office/powerpoint/2010/main" val="758773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Man kann </a:t>
            </a:r>
            <a:r>
              <a:rPr lang="de-DE" dirty="0" smtClean="0"/>
              <a:t>ein </a:t>
            </a:r>
            <a:r>
              <a:rPr lang="de-DE" dirty="0" err="1"/>
              <a:t>Glitch</a:t>
            </a:r>
            <a:r>
              <a:rPr lang="de-DE" dirty="0"/>
              <a:t> verhindern indem man eine zusätzliche Gruppe </a:t>
            </a:r>
            <a:r>
              <a:rPr lang="de-DE" dirty="0" smtClean="0"/>
              <a:t>3 </a:t>
            </a:r>
            <a:r>
              <a:rPr lang="de-DE" dirty="0"/>
              <a:t>hinzufügt die als </a:t>
            </a:r>
            <a:r>
              <a:rPr lang="de-DE" dirty="0" smtClean="0"/>
              <a:t>„Brücke“ </a:t>
            </a:r>
            <a:r>
              <a:rPr lang="de-DE" dirty="0"/>
              <a:t>zwischen den Gruppen 1 und 2 dient</a:t>
            </a:r>
            <a:r>
              <a:rPr lang="de-DE" dirty="0" smtClean="0"/>
              <a:t>.</a:t>
            </a:r>
          </a:p>
          <a:p>
            <a:r>
              <a:rPr lang="de-DE" dirty="0" smtClean="0"/>
              <a:t>A &amp; B</a:t>
            </a:r>
          </a:p>
          <a:p>
            <a:r>
              <a:rPr lang="de-DE" dirty="0"/>
              <a:t>Beim </a:t>
            </a:r>
            <a:r>
              <a:rPr lang="de-DE" dirty="0" err="1"/>
              <a:t>Sel</a:t>
            </a:r>
            <a:r>
              <a:rPr lang="de-DE" dirty="0"/>
              <a:t> Änderung (für A = B = 1) wird die Gruppe 3 nicht ausgeschaltet – Select ist nicht als Variable vorhanden. Das verhindert ein 0-Glitch.</a:t>
            </a:r>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55</a:t>
            </a:fld>
            <a:endParaRPr lang="de-DE" altLang="de-DE"/>
          </a:p>
        </p:txBody>
      </p:sp>
      <p:graphicFrame>
        <p:nvGraphicFramePr>
          <p:cNvPr id="22" name="Tabelle 21"/>
          <p:cNvGraphicFramePr>
            <a:graphicFrameLocks noGrp="1"/>
          </p:cNvGraphicFramePr>
          <p:nvPr>
            <p:extLst>
              <p:ext uri="{D42A27DB-BD31-4B8C-83A1-F6EECF244321}">
                <p14:modId xmlns:p14="http://schemas.microsoft.com/office/powerpoint/2010/main" val="3550754376"/>
              </p:ext>
            </p:extLst>
          </p:nvPr>
        </p:nvGraphicFramePr>
        <p:xfrm>
          <a:off x="1524000" y="4470400"/>
          <a:ext cx="6096000" cy="111252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err="1" smtClean="0"/>
                        <a:t>Sel</a:t>
                      </a:r>
                      <a:r>
                        <a:rPr lang="de-DE" dirty="0" smtClean="0"/>
                        <a:t>/B</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a:t>
                      </a:r>
                      <a:endParaRPr lang="de-DE" dirty="0"/>
                    </a:p>
                  </a:txBody>
                  <a:tcPr/>
                </a:tc>
                <a:tc>
                  <a:txBody>
                    <a:bodyPr/>
                    <a:lstStyle/>
                    <a:p>
                      <a:endParaRPr lang="de-DE"/>
                    </a:p>
                  </a:txBody>
                  <a:tcPr/>
                </a:tc>
                <a:tc>
                  <a:txBody>
                    <a:bodyPr/>
                    <a:lstStyle/>
                    <a:p>
                      <a:endParaRPr lang="de-DE"/>
                    </a:p>
                  </a:txBody>
                  <a:tcPr/>
                </a:tc>
                <a:tc>
                  <a:txBody>
                    <a:bodyPr/>
                    <a:lstStyle/>
                    <a:p>
                      <a:r>
                        <a:rPr lang="de-DE" dirty="0" smtClean="0"/>
                        <a:t>1</a:t>
                      </a:r>
                      <a:endParaRPr lang="de-DE" dirty="0"/>
                    </a:p>
                  </a:txBody>
                  <a:tcPr/>
                </a:tc>
                <a:tc>
                  <a:txBody>
                    <a:bodyPr/>
                    <a:lstStyle/>
                    <a:p>
                      <a:endParaRPr lang="de-DE"/>
                    </a:p>
                  </a:txBody>
                  <a:tcPr/>
                </a:tc>
              </a:tr>
              <a:tr h="370840">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endParaRPr lang="de-DE" dirty="0"/>
                    </a:p>
                  </a:txBody>
                  <a:tcPr/>
                </a:tc>
              </a:tr>
            </a:tbl>
          </a:graphicData>
        </a:graphic>
      </p:graphicFrame>
      <p:cxnSp>
        <p:nvCxnSpPr>
          <p:cNvPr id="23" name="Gerade Verbindung 22"/>
          <p:cNvCxnSpPr/>
          <p:nvPr/>
        </p:nvCxnSpPr>
        <p:spPr bwMode="auto">
          <a:xfrm>
            <a:off x="3962400" y="4191000"/>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5181600" y="58190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Textfeld 24"/>
          <p:cNvSpPr txBox="1"/>
          <p:nvPr/>
        </p:nvSpPr>
        <p:spPr>
          <a:xfrm>
            <a:off x="3265437" y="4038600"/>
            <a:ext cx="461986" cy="276999"/>
          </a:xfrm>
          <a:prstGeom prst="rect">
            <a:avLst/>
          </a:prstGeom>
          <a:noFill/>
        </p:spPr>
        <p:txBody>
          <a:bodyPr wrap="none" rtlCol="0">
            <a:spAutoFit/>
          </a:bodyPr>
          <a:lstStyle/>
          <a:p>
            <a:r>
              <a:rPr lang="de-DE" dirty="0" smtClean="0"/>
              <a:t>B=1</a:t>
            </a:r>
            <a:endParaRPr lang="de-DE" dirty="0"/>
          </a:p>
        </p:txBody>
      </p:sp>
      <p:sp>
        <p:nvSpPr>
          <p:cNvPr id="26" name="Textfeld 25"/>
          <p:cNvSpPr txBox="1"/>
          <p:nvPr/>
        </p:nvSpPr>
        <p:spPr>
          <a:xfrm>
            <a:off x="4577726" y="5666601"/>
            <a:ext cx="580608" cy="276999"/>
          </a:xfrm>
          <a:prstGeom prst="rect">
            <a:avLst/>
          </a:prstGeom>
          <a:noFill/>
        </p:spPr>
        <p:txBody>
          <a:bodyPr wrap="none" rtlCol="0">
            <a:spAutoFit/>
          </a:bodyPr>
          <a:lstStyle/>
          <a:p>
            <a:r>
              <a:rPr lang="de-DE" dirty="0" err="1" smtClean="0"/>
              <a:t>Sel</a:t>
            </a:r>
            <a:r>
              <a:rPr lang="de-DE" dirty="0" smtClean="0"/>
              <a:t>=1</a:t>
            </a:r>
            <a:endParaRPr lang="de-DE" dirty="0"/>
          </a:p>
        </p:txBody>
      </p:sp>
      <p:sp>
        <p:nvSpPr>
          <p:cNvPr id="27" name="Textfeld 26"/>
          <p:cNvSpPr txBox="1"/>
          <p:nvPr/>
        </p:nvSpPr>
        <p:spPr>
          <a:xfrm>
            <a:off x="914401" y="5257800"/>
            <a:ext cx="461986" cy="276999"/>
          </a:xfrm>
          <a:prstGeom prst="rect">
            <a:avLst/>
          </a:prstGeom>
          <a:noFill/>
        </p:spPr>
        <p:txBody>
          <a:bodyPr wrap="none" rtlCol="0">
            <a:spAutoFit/>
          </a:bodyPr>
          <a:lstStyle/>
          <a:p>
            <a:r>
              <a:rPr lang="de-DE" dirty="0" smtClean="0"/>
              <a:t>A=1</a:t>
            </a:r>
            <a:endParaRPr lang="de-DE" dirty="0"/>
          </a:p>
        </p:txBody>
      </p:sp>
      <p:cxnSp>
        <p:nvCxnSpPr>
          <p:cNvPr id="28" name="Gerade Verbindung 27"/>
          <p:cNvCxnSpPr/>
          <p:nvPr/>
        </p:nvCxnSpPr>
        <p:spPr bwMode="auto">
          <a:xfrm>
            <a:off x="1371600" y="5257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Abgerundetes Rechteck 3"/>
          <p:cNvSpPr/>
          <p:nvPr/>
        </p:nvSpPr>
        <p:spPr bwMode="auto">
          <a:xfrm>
            <a:off x="5105400" y="4724400"/>
            <a:ext cx="609600" cy="9906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 name="Abgerundetes Rechteck 4"/>
          <p:cNvSpPr/>
          <p:nvPr/>
        </p:nvSpPr>
        <p:spPr bwMode="auto">
          <a:xfrm>
            <a:off x="2667000" y="5181600"/>
            <a:ext cx="2362200" cy="3810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 name="Textfeld 6"/>
          <p:cNvSpPr txBox="1"/>
          <p:nvPr/>
        </p:nvSpPr>
        <p:spPr>
          <a:xfrm>
            <a:off x="5486400" y="3581400"/>
            <a:ext cx="269626" cy="276999"/>
          </a:xfrm>
          <a:prstGeom prst="rect">
            <a:avLst/>
          </a:prstGeom>
          <a:noFill/>
        </p:spPr>
        <p:txBody>
          <a:bodyPr wrap="none" rtlCol="0">
            <a:spAutoFit/>
          </a:bodyPr>
          <a:lstStyle/>
          <a:p>
            <a:r>
              <a:rPr lang="de-DE" dirty="0" smtClean="0"/>
              <a:t>1</a:t>
            </a:r>
            <a:endParaRPr lang="de-DE" dirty="0"/>
          </a:p>
        </p:txBody>
      </p:sp>
      <p:cxnSp>
        <p:nvCxnSpPr>
          <p:cNvPr id="9" name="Gerade Verbindung mit Pfeil 8"/>
          <p:cNvCxnSpPr/>
          <p:nvPr/>
        </p:nvCxnSpPr>
        <p:spPr bwMode="auto">
          <a:xfrm flipH="1">
            <a:off x="5562600" y="3962400"/>
            <a:ext cx="762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mit Pfeil 35"/>
          <p:cNvCxnSpPr/>
          <p:nvPr/>
        </p:nvCxnSpPr>
        <p:spPr bwMode="auto">
          <a:xfrm flipH="1">
            <a:off x="4648200" y="3733800"/>
            <a:ext cx="76200" cy="1447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feld 37"/>
          <p:cNvSpPr txBox="1"/>
          <p:nvPr/>
        </p:nvSpPr>
        <p:spPr>
          <a:xfrm>
            <a:off x="4419600" y="3581400"/>
            <a:ext cx="269626" cy="276999"/>
          </a:xfrm>
          <a:prstGeom prst="rect">
            <a:avLst/>
          </a:prstGeom>
          <a:noFill/>
        </p:spPr>
        <p:txBody>
          <a:bodyPr wrap="none" rtlCol="0">
            <a:spAutoFit/>
          </a:bodyPr>
          <a:lstStyle/>
          <a:p>
            <a:r>
              <a:rPr lang="de-DE" dirty="0" smtClean="0"/>
              <a:t>2</a:t>
            </a:r>
            <a:endParaRPr lang="de-DE" dirty="0"/>
          </a:p>
        </p:txBody>
      </p:sp>
      <p:sp>
        <p:nvSpPr>
          <p:cNvPr id="18" name="Abgerundetes Rechteck 17"/>
          <p:cNvSpPr/>
          <p:nvPr/>
        </p:nvSpPr>
        <p:spPr bwMode="auto">
          <a:xfrm>
            <a:off x="3810000" y="5105400"/>
            <a:ext cx="2133600" cy="5334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8" name="Gerade Verbindung mit Pfeil 7"/>
          <p:cNvCxnSpPr/>
          <p:nvPr/>
        </p:nvCxnSpPr>
        <p:spPr bwMode="auto">
          <a:xfrm flipV="1">
            <a:off x="3276600" y="5638800"/>
            <a:ext cx="53340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feld 20"/>
          <p:cNvSpPr txBox="1"/>
          <p:nvPr/>
        </p:nvSpPr>
        <p:spPr>
          <a:xfrm>
            <a:off x="3429000" y="6172200"/>
            <a:ext cx="269626" cy="276999"/>
          </a:xfrm>
          <a:prstGeom prst="rect">
            <a:avLst/>
          </a:prstGeom>
          <a:noFill/>
        </p:spPr>
        <p:txBody>
          <a:bodyPr wrap="none" rtlCol="0">
            <a:spAutoFit/>
          </a:bodyPr>
          <a:lstStyle/>
          <a:p>
            <a:r>
              <a:rPr lang="de-DE" dirty="0" smtClean="0"/>
              <a:t>3</a:t>
            </a:r>
            <a:endParaRPr lang="de-DE" dirty="0"/>
          </a:p>
        </p:txBody>
      </p:sp>
    </p:spTree>
    <p:extLst>
      <p:ext uri="{BB962C8B-B14F-4D97-AF65-F5344CB8AC3E}">
        <p14:creationId xmlns:p14="http://schemas.microsoft.com/office/powerpoint/2010/main" val="4066172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err="1"/>
              <a:t>Glitch</a:t>
            </a:r>
            <a:r>
              <a:rPr lang="de-DE" dirty="0"/>
              <a:t>-freie Schaltungen sind normalerweise komplizierter als die minimalen </a:t>
            </a:r>
            <a:r>
              <a:rPr lang="de-DE" dirty="0" smtClean="0"/>
              <a:t>Schaltungen</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56</a:t>
            </a:fld>
            <a:endParaRPr lang="de-DE" altLang="de-DE"/>
          </a:p>
        </p:txBody>
      </p:sp>
      <p:cxnSp>
        <p:nvCxnSpPr>
          <p:cNvPr id="29" name="Gerade Verbindung 28"/>
          <p:cNvCxnSpPr/>
          <p:nvPr/>
        </p:nvCxnSpPr>
        <p:spPr bwMode="auto">
          <a:xfrm>
            <a:off x="2819400" y="4953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Gerade Verbindung 29"/>
          <p:cNvCxnSpPr/>
          <p:nvPr/>
        </p:nvCxnSpPr>
        <p:spPr bwMode="auto">
          <a:xfrm>
            <a:off x="3352800" y="42672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3352800" y="4267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3352800" y="51816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Bogen 32"/>
          <p:cNvSpPr/>
          <p:nvPr/>
        </p:nvSpPr>
        <p:spPr bwMode="auto">
          <a:xfrm flipV="1">
            <a:off x="3657600" y="42672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4" name="Gerade Verbindung 33"/>
          <p:cNvCxnSpPr/>
          <p:nvPr/>
        </p:nvCxnSpPr>
        <p:spPr bwMode="auto">
          <a:xfrm>
            <a:off x="1600200" y="44958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feld 34"/>
          <p:cNvSpPr txBox="1"/>
          <p:nvPr/>
        </p:nvSpPr>
        <p:spPr>
          <a:xfrm>
            <a:off x="1600200" y="4191000"/>
            <a:ext cx="405880" cy="276999"/>
          </a:xfrm>
          <a:prstGeom prst="rect">
            <a:avLst/>
          </a:prstGeom>
          <a:noFill/>
        </p:spPr>
        <p:txBody>
          <a:bodyPr wrap="none" rtlCol="0">
            <a:spAutoFit/>
          </a:bodyPr>
          <a:lstStyle/>
          <a:p>
            <a:r>
              <a:rPr lang="de-DE" dirty="0" err="1" smtClean="0"/>
              <a:t>Sel</a:t>
            </a:r>
            <a:endParaRPr lang="de-DE" dirty="0"/>
          </a:p>
        </p:txBody>
      </p:sp>
      <p:cxnSp>
        <p:nvCxnSpPr>
          <p:cNvPr id="37" name="Gerade Verbindung 36"/>
          <p:cNvCxnSpPr/>
          <p:nvPr/>
        </p:nvCxnSpPr>
        <p:spPr bwMode="auto">
          <a:xfrm>
            <a:off x="2819400" y="6324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38"/>
          <p:cNvCxnSpPr/>
          <p:nvPr/>
        </p:nvCxnSpPr>
        <p:spPr bwMode="auto">
          <a:xfrm>
            <a:off x="3352800" y="5638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Gerade Verbindung 39"/>
          <p:cNvCxnSpPr/>
          <p:nvPr/>
        </p:nvCxnSpPr>
        <p:spPr bwMode="auto">
          <a:xfrm>
            <a:off x="3352800" y="5638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Bogen 40"/>
          <p:cNvSpPr/>
          <p:nvPr/>
        </p:nvSpPr>
        <p:spPr bwMode="auto">
          <a:xfrm flipV="1">
            <a:off x="3657600" y="5638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2" name="Gerade Verbindung 41"/>
          <p:cNvCxnSpPr/>
          <p:nvPr/>
        </p:nvCxnSpPr>
        <p:spPr bwMode="auto">
          <a:xfrm>
            <a:off x="2819400" y="5867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Textfeld 42"/>
          <p:cNvSpPr txBox="1"/>
          <p:nvPr/>
        </p:nvSpPr>
        <p:spPr>
          <a:xfrm>
            <a:off x="2514600" y="5562600"/>
            <a:ext cx="405881" cy="276999"/>
          </a:xfrm>
          <a:prstGeom prst="rect">
            <a:avLst/>
          </a:prstGeom>
          <a:noFill/>
        </p:spPr>
        <p:txBody>
          <a:bodyPr wrap="none" rtlCol="0">
            <a:spAutoFit/>
          </a:bodyPr>
          <a:lstStyle/>
          <a:p>
            <a:r>
              <a:rPr lang="de-DE" dirty="0" err="1" smtClean="0"/>
              <a:t>Sel</a:t>
            </a:r>
            <a:endParaRPr lang="de-DE" dirty="0"/>
          </a:p>
        </p:txBody>
      </p:sp>
      <p:sp>
        <p:nvSpPr>
          <p:cNvPr id="44" name="Textfeld 43"/>
          <p:cNvSpPr txBox="1"/>
          <p:nvPr/>
        </p:nvSpPr>
        <p:spPr>
          <a:xfrm>
            <a:off x="2590801" y="6019800"/>
            <a:ext cx="287258" cy="276999"/>
          </a:xfrm>
          <a:prstGeom prst="rect">
            <a:avLst/>
          </a:prstGeom>
          <a:noFill/>
        </p:spPr>
        <p:txBody>
          <a:bodyPr wrap="none" rtlCol="0">
            <a:spAutoFit/>
          </a:bodyPr>
          <a:lstStyle/>
          <a:p>
            <a:r>
              <a:rPr lang="de-DE" dirty="0" smtClean="0"/>
              <a:t>B</a:t>
            </a:r>
            <a:endParaRPr lang="de-DE" dirty="0"/>
          </a:p>
        </p:txBody>
      </p:sp>
      <p:sp>
        <p:nvSpPr>
          <p:cNvPr id="45" name="Textfeld 44"/>
          <p:cNvSpPr txBox="1"/>
          <p:nvPr/>
        </p:nvSpPr>
        <p:spPr>
          <a:xfrm>
            <a:off x="2573911" y="4642105"/>
            <a:ext cx="287258" cy="276999"/>
          </a:xfrm>
          <a:prstGeom prst="rect">
            <a:avLst/>
          </a:prstGeom>
          <a:noFill/>
        </p:spPr>
        <p:txBody>
          <a:bodyPr wrap="none" rtlCol="0">
            <a:spAutoFit/>
          </a:bodyPr>
          <a:lstStyle/>
          <a:p>
            <a:r>
              <a:rPr lang="de-DE" dirty="0" smtClean="0"/>
              <a:t>A</a:t>
            </a:r>
            <a:endParaRPr lang="de-DE" dirty="0"/>
          </a:p>
        </p:txBody>
      </p:sp>
      <p:cxnSp>
        <p:nvCxnSpPr>
          <p:cNvPr id="46" name="Gerade Verbindung 45"/>
          <p:cNvCxnSpPr/>
          <p:nvPr/>
        </p:nvCxnSpPr>
        <p:spPr bwMode="auto">
          <a:xfrm>
            <a:off x="4495800" y="4718305"/>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Gerade Verbindung 46"/>
          <p:cNvCxnSpPr/>
          <p:nvPr/>
        </p:nvCxnSpPr>
        <p:spPr bwMode="auto">
          <a:xfrm>
            <a:off x="4495800" y="6096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Bogen 47"/>
          <p:cNvSpPr/>
          <p:nvPr/>
        </p:nvSpPr>
        <p:spPr bwMode="auto">
          <a:xfrm>
            <a:off x="5257800" y="4876800"/>
            <a:ext cx="381000" cy="1054100"/>
          </a:xfrm>
          <a:prstGeom prst="arc">
            <a:avLst>
              <a:gd name="adj1" fmla="val 16200000"/>
              <a:gd name="adj2" fmla="val 5387783"/>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Bogen 48"/>
          <p:cNvSpPr/>
          <p:nvPr/>
        </p:nvSpPr>
        <p:spPr bwMode="auto">
          <a:xfrm>
            <a:off x="5257800" y="48768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0" name="Gerade Verbindung 49"/>
          <p:cNvCxnSpPr/>
          <p:nvPr/>
        </p:nvCxnSpPr>
        <p:spPr bwMode="auto">
          <a:xfrm flipH="1">
            <a:off x="5524500" y="48768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H="1">
            <a:off x="5486400" y="5943600"/>
            <a:ext cx="4191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2" name="Bogen 51"/>
          <p:cNvSpPr/>
          <p:nvPr/>
        </p:nvSpPr>
        <p:spPr bwMode="auto">
          <a:xfrm flipV="1">
            <a:off x="5257800" y="4419600"/>
            <a:ext cx="1371600" cy="1524000"/>
          </a:xfrm>
          <a:prstGeom prst="arc">
            <a:avLst>
              <a:gd name="adj1" fmla="val 16200000"/>
              <a:gd name="adj2" fmla="val 20168631"/>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3" name="Gerade Verbindung 52"/>
          <p:cNvCxnSpPr/>
          <p:nvPr/>
        </p:nvCxnSpPr>
        <p:spPr bwMode="auto">
          <a:xfrm>
            <a:off x="5029200" y="4724400"/>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5029200" y="5410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5029200" y="5791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5029200" y="5791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Gerade Verbindung 56"/>
          <p:cNvCxnSpPr/>
          <p:nvPr/>
        </p:nvCxnSpPr>
        <p:spPr bwMode="auto">
          <a:xfrm>
            <a:off x="6553200" y="5410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3352800" y="6553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9" name="Gruppieren 58"/>
          <p:cNvGrpSpPr/>
          <p:nvPr/>
        </p:nvGrpSpPr>
        <p:grpSpPr>
          <a:xfrm>
            <a:off x="2133600" y="4267200"/>
            <a:ext cx="624052" cy="457200"/>
            <a:chOff x="1524000" y="2971800"/>
            <a:chExt cx="1447800" cy="1060704"/>
          </a:xfrm>
        </p:grpSpPr>
        <p:cxnSp>
          <p:nvCxnSpPr>
            <p:cNvPr id="60" name="Gerade Verbindung 59"/>
            <p:cNvCxnSpPr/>
            <p:nvPr/>
          </p:nvCxnSpPr>
          <p:spPr bwMode="auto">
            <a:xfrm>
              <a:off x="2438400" y="3505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Ellipse 60"/>
            <p:cNvSpPr/>
            <p:nvPr/>
          </p:nvSpPr>
          <p:spPr bwMode="auto">
            <a:xfrm>
              <a:off x="2438400" y="3352800"/>
              <a:ext cx="304800" cy="3048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2" name="Gleichschenkliges Dreieck 61"/>
            <p:cNvSpPr/>
            <p:nvPr/>
          </p:nvSpPr>
          <p:spPr bwMode="auto">
            <a:xfrm rot="5400000">
              <a:off x="1450848" y="3044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63" name="Gerade Verbindung 62"/>
          <p:cNvCxnSpPr/>
          <p:nvPr/>
        </p:nvCxnSpPr>
        <p:spPr bwMode="auto">
          <a:xfrm>
            <a:off x="2743200" y="44958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4495800"/>
            <a:ext cx="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flipH="1">
            <a:off x="1828800" y="58674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Textfeld 65"/>
          <p:cNvSpPr txBox="1"/>
          <p:nvPr/>
        </p:nvSpPr>
        <p:spPr>
          <a:xfrm>
            <a:off x="2691903" y="4191000"/>
            <a:ext cx="508474" cy="276999"/>
          </a:xfrm>
          <a:prstGeom prst="rect">
            <a:avLst/>
          </a:prstGeom>
          <a:noFill/>
        </p:spPr>
        <p:txBody>
          <a:bodyPr wrap="none" rtlCol="0">
            <a:spAutoFit/>
          </a:bodyPr>
          <a:lstStyle/>
          <a:p>
            <a:r>
              <a:rPr lang="de-DE" dirty="0" err="1" smtClean="0"/>
              <a:t>SelB</a:t>
            </a:r>
            <a:endParaRPr lang="de-DE" dirty="0"/>
          </a:p>
        </p:txBody>
      </p:sp>
      <p:sp>
        <p:nvSpPr>
          <p:cNvPr id="67" name="Textfeld 66"/>
          <p:cNvSpPr txBox="1"/>
          <p:nvPr/>
        </p:nvSpPr>
        <p:spPr>
          <a:xfrm>
            <a:off x="6688711" y="5105400"/>
            <a:ext cx="287258" cy="276999"/>
          </a:xfrm>
          <a:prstGeom prst="rect">
            <a:avLst/>
          </a:prstGeom>
          <a:noFill/>
        </p:spPr>
        <p:txBody>
          <a:bodyPr wrap="none" rtlCol="0">
            <a:spAutoFit/>
          </a:bodyPr>
          <a:lstStyle/>
          <a:p>
            <a:r>
              <a:rPr lang="de-DE" dirty="0" smtClean="0"/>
              <a:t>Y</a:t>
            </a:r>
            <a:endParaRPr lang="de-DE" dirty="0"/>
          </a:p>
        </p:txBody>
      </p:sp>
      <p:cxnSp>
        <p:nvCxnSpPr>
          <p:cNvPr id="68" name="Gerade Verbindung 67"/>
          <p:cNvCxnSpPr/>
          <p:nvPr/>
        </p:nvCxnSpPr>
        <p:spPr bwMode="auto">
          <a:xfrm>
            <a:off x="3352800" y="2971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3352800" y="2971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3352800" y="3886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Bogen 70"/>
          <p:cNvSpPr/>
          <p:nvPr/>
        </p:nvSpPr>
        <p:spPr bwMode="auto">
          <a:xfrm flipV="1">
            <a:off x="3657600" y="2971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2" name="Gerade Verbindung 71"/>
          <p:cNvCxnSpPr/>
          <p:nvPr/>
        </p:nvCxnSpPr>
        <p:spPr bwMode="auto">
          <a:xfrm>
            <a:off x="4495800" y="34290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5181600" y="3429000"/>
            <a:ext cx="0" cy="1600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5181600" y="5029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2819400" y="3657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a:off x="2819400" y="32004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Textfeld 76"/>
          <p:cNvSpPr txBox="1"/>
          <p:nvPr/>
        </p:nvSpPr>
        <p:spPr>
          <a:xfrm>
            <a:off x="2590800" y="2971800"/>
            <a:ext cx="287258" cy="276999"/>
          </a:xfrm>
          <a:prstGeom prst="rect">
            <a:avLst/>
          </a:prstGeom>
          <a:noFill/>
        </p:spPr>
        <p:txBody>
          <a:bodyPr wrap="none" rtlCol="0">
            <a:spAutoFit/>
          </a:bodyPr>
          <a:lstStyle/>
          <a:p>
            <a:r>
              <a:rPr lang="de-DE" dirty="0" smtClean="0"/>
              <a:t>A</a:t>
            </a:r>
            <a:endParaRPr lang="de-DE" dirty="0"/>
          </a:p>
        </p:txBody>
      </p:sp>
      <p:sp>
        <p:nvSpPr>
          <p:cNvPr id="78" name="Textfeld 77"/>
          <p:cNvSpPr txBox="1"/>
          <p:nvPr/>
        </p:nvSpPr>
        <p:spPr>
          <a:xfrm>
            <a:off x="2590800" y="3429000"/>
            <a:ext cx="287258" cy="276999"/>
          </a:xfrm>
          <a:prstGeom prst="rect">
            <a:avLst/>
          </a:prstGeom>
          <a:noFill/>
        </p:spPr>
        <p:txBody>
          <a:bodyPr wrap="none" rtlCol="0">
            <a:spAutoFit/>
          </a:bodyPr>
          <a:lstStyle/>
          <a:p>
            <a:r>
              <a:rPr lang="de-DE" dirty="0" smtClean="0"/>
              <a:t>B</a:t>
            </a:r>
            <a:endParaRPr lang="de-DE" dirty="0"/>
          </a:p>
        </p:txBody>
      </p:sp>
    </p:spTree>
    <p:extLst>
      <p:ext uri="{BB962C8B-B14F-4D97-AF65-F5344CB8AC3E}">
        <p14:creationId xmlns:p14="http://schemas.microsoft.com/office/powerpoint/2010/main" val="13460249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Beachten wir, </a:t>
            </a:r>
            <a:r>
              <a:rPr lang="de-DE" dirty="0"/>
              <a:t>dass die </a:t>
            </a:r>
            <a:r>
              <a:rPr lang="de-DE" dirty="0" smtClean="0"/>
              <a:t>kombinatorischen Schaltungen, </a:t>
            </a:r>
            <a:r>
              <a:rPr lang="de-DE" dirty="0"/>
              <a:t>implementiert als disjunktive </a:t>
            </a:r>
            <a:r>
              <a:rPr lang="de-DE" dirty="0" smtClean="0"/>
              <a:t>Normalform, </a:t>
            </a:r>
            <a:r>
              <a:rPr lang="de-DE" dirty="0"/>
              <a:t>kein 1-Glitch erzeugen </a:t>
            </a:r>
            <a:r>
              <a:rPr lang="de-DE" dirty="0" smtClean="0"/>
              <a:t>können (unter </a:t>
            </a:r>
            <a:r>
              <a:rPr lang="de-DE" dirty="0"/>
              <a:t>Annahme dass sich nur eine Eingangsvariable </a:t>
            </a:r>
            <a:r>
              <a:rPr lang="de-DE" dirty="0" smtClean="0"/>
              <a:t>ändert)</a:t>
            </a:r>
          </a:p>
          <a:p>
            <a:r>
              <a:rPr lang="de-DE" dirty="0" smtClean="0"/>
              <a:t>Einzige </a:t>
            </a:r>
            <a:r>
              <a:rPr lang="de-DE" dirty="0"/>
              <a:t>Möglichkeit für </a:t>
            </a:r>
            <a:r>
              <a:rPr lang="de-DE" dirty="0" err="1"/>
              <a:t>Glitch</a:t>
            </a:r>
            <a:r>
              <a:rPr lang="de-DE" dirty="0"/>
              <a:t> 1 wäre wenn ein UND </a:t>
            </a:r>
            <a:r>
              <a:rPr lang="de-DE" dirty="0" smtClean="0"/>
              <a:t>zu früh und das andere zu spät </a:t>
            </a:r>
            <a:r>
              <a:rPr lang="de-DE" dirty="0"/>
              <a:t>1 wird. Das kann nicht passieren wenn sich nur eine Variable </a:t>
            </a:r>
            <a:r>
              <a:rPr lang="de-DE" dirty="0" smtClean="0"/>
              <a:t>ändert</a:t>
            </a:r>
            <a:endParaRPr lang="de-DE" dirty="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57</a:t>
            </a:fld>
            <a:endParaRPr lang="de-DE" altLang="de-DE"/>
          </a:p>
        </p:txBody>
      </p:sp>
      <p:cxnSp>
        <p:nvCxnSpPr>
          <p:cNvPr id="5" name="Gerade Verbindung 29"/>
          <p:cNvCxnSpPr/>
          <p:nvPr/>
        </p:nvCxnSpPr>
        <p:spPr bwMode="auto">
          <a:xfrm>
            <a:off x="3352800" y="43434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30"/>
          <p:cNvCxnSpPr/>
          <p:nvPr/>
        </p:nvCxnSpPr>
        <p:spPr bwMode="auto">
          <a:xfrm>
            <a:off x="3352800" y="43434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31"/>
          <p:cNvCxnSpPr/>
          <p:nvPr/>
        </p:nvCxnSpPr>
        <p:spPr bwMode="auto">
          <a:xfrm>
            <a:off x="3352800" y="5257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Bogen 7"/>
          <p:cNvSpPr/>
          <p:nvPr/>
        </p:nvSpPr>
        <p:spPr bwMode="auto">
          <a:xfrm flipV="1">
            <a:off x="3657600" y="43434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 name="Gerade Verbindung 68"/>
          <p:cNvCxnSpPr/>
          <p:nvPr/>
        </p:nvCxnSpPr>
        <p:spPr bwMode="auto">
          <a:xfrm>
            <a:off x="3352800" y="29718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69"/>
          <p:cNvCxnSpPr/>
          <p:nvPr/>
        </p:nvCxnSpPr>
        <p:spPr bwMode="auto">
          <a:xfrm>
            <a:off x="3352800" y="38862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Bogen 10"/>
          <p:cNvSpPr/>
          <p:nvPr/>
        </p:nvSpPr>
        <p:spPr bwMode="auto">
          <a:xfrm flipV="1">
            <a:off x="3657600" y="2971800"/>
            <a:ext cx="838200" cy="914400"/>
          </a:xfrm>
          <a:prstGeom prst="arc">
            <a:avLst>
              <a:gd name="adj1" fmla="val 16200000"/>
              <a:gd name="adj2" fmla="val 5490446"/>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2" name="Gerade Verbindung 29"/>
          <p:cNvCxnSpPr/>
          <p:nvPr/>
        </p:nvCxnSpPr>
        <p:spPr bwMode="auto">
          <a:xfrm>
            <a:off x="3352800" y="29718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r Verbinder 12"/>
          <p:cNvCxnSpPr/>
          <p:nvPr/>
        </p:nvCxnSpPr>
        <p:spPr bwMode="auto">
          <a:xfrm>
            <a:off x="4724400" y="2971800"/>
            <a:ext cx="1219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r Verbinder 14"/>
          <p:cNvCxnSpPr/>
          <p:nvPr/>
        </p:nvCxnSpPr>
        <p:spPr bwMode="auto">
          <a:xfrm>
            <a:off x="5943600" y="29718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r Verbinder 16"/>
          <p:cNvCxnSpPr/>
          <p:nvPr/>
        </p:nvCxnSpPr>
        <p:spPr bwMode="auto">
          <a:xfrm>
            <a:off x="5943600" y="3429000"/>
            <a:ext cx="1219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r Verbinder 17"/>
          <p:cNvCxnSpPr/>
          <p:nvPr/>
        </p:nvCxnSpPr>
        <p:spPr bwMode="auto">
          <a:xfrm>
            <a:off x="5791200" y="4343400"/>
            <a:ext cx="1371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r Verbinder 18"/>
          <p:cNvCxnSpPr/>
          <p:nvPr/>
        </p:nvCxnSpPr>
        <p:spPr bwMode="auto">
          <a:xfrm>
            <a:off x="5791200" y="43434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r Verbinder 19"/>
          <p:cNvCxnSpPr/>
          <p:nvPr/>
        </p:nvCxnSpPr>
        <p:spPr bwMode="auto">
          <a:xfrm>
            <a:off x="4724400" y="4800600"/>
            <a:ext cx="1066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Textfeld 23"/>
          <p:cNvSpPr txBox="1"/>
          <p:nvPr/>
        </p:nvSpPr>
        <p:spPr>
          <a:xfrm>
            <a:off x="5499224" y="3810000"/>
            <a:ext cx="925253" cy="276999"/>
          </a:xfrm>
          <a:prstGeom prst="rect">
            <a:avLst/>
          </a:prstGeom>
          <a:noFill/>
        </p:spPr>
        <p:txBody>
          <a:bodyPr wrap="none" rtlCol="0">
            <a:spAutoFit/>
          </a:bodyPr>
          <a:lstStyle/>
          <a:p>
            <a:r>
              <a:rPr lang="en-US" dirty="0" err="1"/>
              <a:t>u</a:t>
            </a:r>
            <a:r>
              <a:rPr lang="en-US" dirty="0" err="1" smtClean="0"/>
              <a:t>nmöglich</a:t>
            </a:r>
            <a:r>
              <a:rPr lang="en-US" dirty="0" smtClean="0"/>
              <a:t>!</a:t>
            </a:r>
            <a:endParaRPr lang="en-US" dirty="0"/>
          </a:p>
        </p:txBody>
      </p:sp>
    </p:spTree>
    <p:extLst>
      <p:ext uri="{BB962C8B-B14F-4D97-AF65-F5344CB8AC3E}">
        <p14:creationId xmlns:p14="http://schemas.microsoft.com/office/powerpoint/2010/main" val="19841715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smtClean="0"/>
              <a:t>Kombinatorischen </a:t>
            </a:r>
            <a:r>
              <a:rPr lang="de-DE" dirty="0"/>
              <a:t>Schaltungen </a:t>
            </a:r>
            <a:r>
              <a:rPr lang="de-DE" dirty="0" smtClean="0"/>
              <a:t>können auch </a:t>
            </a:r>
            <a:r>
              <a:rPr lang="de-DE" dirty="0"/>
              <a:t>als konjunktive Normalform implementiert </a:t>
            </a:r>
            <a:r>
              <a:rPr lang="de-DE" dirty="0" smtClean="0"/>
              <a:t>werden. </a:t>
            </a:r>
          </a:p>
          <a:p>
            <a:r>
              <a:rPr lang="de-DE" dirty="0" smtClean="0"/>
              <a:t>UND </a:t>
            </a:r>
            <a:r>
              <a:rPr lang="de-DE" dirty="0"/>
              <a:t>Verknüpfung von vielen ODER </a:t>
            </a:r>
            <a:r>
              <a:rPr lang="de-DE" dirty="0" smtClean="0"/>
              <a:t>Funktionen.</a:t>
            </a:r>
          </a:p>
          <a:p>
            <a:r>
              <a:rPr lang="de-DE" dirty="0" smtClean="0"/>
              <a:t>Mit </a:t>
            </a:r>
            <a:r>
              <a:rPr lang="de-DE" dirty="0"/>
              <a:t>ODER „Summen“ </a:t>
            </a:r>
            <a:r>
              <a:rPr lang="de-DE" dirty="0" smtClean="0"/>
              <a:t>stellt man die </a:t>
            </a:r>
            <a:r>
              <a:rPr lang="de-DE" dirty="0"/>
              <a:t>Zeilen in der </a:t>
            </a:r>
            <a:r>
              <a:rPr lang="de-DE" dirty="0" smtClean="0"/>
              <a:t>Wahrheitstabelle dar, </a:t>
            </a:r>
            <a:r>
              <a:rPr lang="de-DE" dirty="0"/>
              <a:t>die null </a:t>
            </a:r>
            <a:r>
              <a:rPr lang="de-DE" dirty="0" smtClean="0"/>
              <a:t>sind</a:t>
            </a:r>
            <a:r>
              <a:rPr lang="de-DE" dirty="0"/>
              <a:t> </a:t>
            </a:r>
            <a:r>
              <a:rPr lang="de-DE" dirty="0" smtClean="0"/>
              <a:t>(Variablen die 1 sind werden negiert)</a:t>
            </a:r>
            <a:endParaRPr lang="de-DE" dirty="0"/>
          </a:p>
          <a:p>
            <a:r>
              <a:rPr lang="de-DE" dirty="0"/>
              <a:t>Eine Konjunktive Normalform kann keine 0-Glitches haben wenn sich nur eine Variable ändert.   </a:t>
            </a:r>
          </a:p>
          <a:p>
            <a:r>
              <a:rPr lang="de-DE" dirty="0"/>
              <a:t>Konjunktive Normalform ist für die Funktionen geeignet die „viele Einsen“ als Ergebnis haben</a:t>
            </a:r>
            <a:r>
              <a:rPr lang="de-DE" dirty="0" smtClean="0"/>
              <a:t>.</a:t>
            </a:r>
          </a:p>
          <a:p>
            <a:r>
              <a:rPr lang="de-DE" dirty="0" smtClean="0"/>
              <a:t>Bsp. Y = !A || B || !C || D     </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58</a:t>
            </a:fld>
            <a:endParaRPr lang="de-DE" altLang="de-DE"/>
          </a:p>
        </p:txBody>
      </p:sp>
      <p:graphicFrame>
        <p:nvGraphicFramePr>
          <p:cNvPr id="5" name="Tabelle 4"/>
          <p:cNvGraphicFramePr>
            <a:graphicFrameLocks noGrp="1"/>
          </p:cNvGraphicFramePr>
          <p:nvPr>
            <p:extLst>
              <p:ext uri="{D42A27DB-BD31-4B8C-83A1-F6EECF244321}">
                <p14:modId xmlns:p14="http://schemas.microsoft.com/office/powerpoint/2010/main" val="880028326"/>
              </p:ext>
            </p:extLst>
          </p:nvPr>
        </p:nvGraphicFramePr>
        <p:xfrm>
          <a:off x="1524000" y="4343400"/>
          <a:ext cx="6096000" cy="1854200"/>
        </p:xfrm>
        <a:graphic>
          <a:graphicData uri="http://schemas.openxmlformats.org/drawingml/2006/table">
            <a:tbl>
              <a:tblPr firstRow="1" bandRow="1">
                <a:tableStyleId>{5C22544A-7EE6-4342-B048-85BDC9FD1C3A}</a:tableStyleId>
              </a:tblPr>
              <a:tblGrid>
                <a:gridCol w="1219200"/>
                <a:gridCol w="1219200"/>
                <a:gridCol w="1219200"/>
                <a:gridCol w="1219200"/>
                <a:gridCol w="1219200"/>
              </a:tblGrid>
              <a:tr h="370840">
                <a:tc>
                  <a:txBody>
                    <a:bodyPr/>
                    <a:lstStyle/>
                    <a:p>
                      <a:r>
                        <a:rPr lang="de-DE" dirty="0" smtClean="0"/>
                        <a:t>DC/BA</a:t>
                      </a:r>
                      <a:endParaRPr lang="de-DE" dirty="0"/>
                    </a:p>
                  </a:txBody>
                  <a:tcPr/>
                </a:tc>
                <a:tc>
                  <a:txBody>
                    <a:bodyPr/>
                    <a:lstStyle/>
                    <a:p>
                      <a:r>
                        <a:rPr lang="de-DE" dirty="0" smtClean="0"/>
                        <a:t>00</a:t>
                      </a:r>
                      <a:endParaRPr lang="de-DE" dirty="0"/>
                    </a:p>
                  </a:txBody>
                  <a:tcPr/>
                </a:tc>
                <a:tc>
                  <a:txBody>
                    <a:bodyPr/>
                    <a:lstStyle/>
                    <a:p>
                      <a:r>
                        <a:rPr lang="de-DE" dirty="0" smtClean="0"/>
                        <a:t>01</a:t>
                      </a:r>
                      <a:endParaRPr lang="de-DE" dirty="0"/>
                    </a:p>
                  </a:txBody>
                  <a:tcPr/>
                </a:tc>
                <a:tc>
                  <a:txBody>
                    <a:bodyPr/>
                    <a:lstStyle/>
                    <a:p>
                      <a:r>
                        <a:rPr lang="de-DE" dirty="0" smtClean="0"/>
                        <a:t>11</a:t>
                      </a:r>
                      <a:endParaRPr lang="de-DE" dirty="0"/>
                    </a:p>
                  </a:txBody>
                  <a:tcPr/>
                </a:tc>
                <a:tc>
                  <a:txBody>
                    <a:bodyPr/>
                    <a:lstStyle/>
                    <a:p>
                      <a:r>
                        <a:rPr lang="de-DE" dirty="0" smtClean="0"/>
                        <a:t>10</a:t>
                      </a:r>
                      <a:endParaRPr lang="de-DE" dirty="0"/>
                    </a:p>
                  </a:txBody>
                  <a:tcPr/>
                </a:tc>
              </a:tr>
              <a:tr h="370840">
                <a:tc>
                  <a:txBody>
                    <a:bodyPr/>
                    <a:lstStyle/>
                    <a:p>
                      <a:r>
                        <a:rPr lang="de-DE" dirty="0" smtClean="0"/>
                        <a:t>00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01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10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bl>
          </a:graphicData>
        </a:graphic>
      </p:graphicFrame>
      <p:cxnSp>
        <p:nvCxnSpPr>
          <p:cNvPr id="7" name="Gerade Verbindung 6"/>
          <p:cNvCxnSpPr/>
          <p:nvPr/>
        </p:nvCxnSpPr>
        <p:spPr bwMode="auto">
          <a:xfrm>
            <a:off x="3962400" y="40664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5181600" y="6428601"/>
            <a:ext cx="2438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Textfeld 8"/>
          <p:cNvSpPr txBox="1"/>
          <p:nvPr/>
        </p:nvSpPr>
        <p:spPr>
          <a:xfrm>
            <a:off x="3265437" y="3914001"/>
            <a:ext cx="461986" cy="276999"/>
          </a:xfrm>
          <a:prstGeom prst="rect">
            <a:avLst/>
          </a:prstGeom>
          <a:noFill/>
        </p:spPr>
        <p:txBody>
          <a:bodyPr wrap="none" rtlCol="0">
            <a:spAutoFit/>
          </a:bodyPr>
          <a:lstStyle/>
          <a:p>
            <a:r>
              <a:rPr lang="de-DE" dirty="0" smtClean="0"/>
              <a:t>A=1</a:t>
            </a:r>
            <a:endParaRPr lang="de-DE" dirty="0"/>
          </a:p>
        </p:txBody>
      </p:sp>
      <p:sp>
        <p:nvSpPr>
          <p:cNvPr id="10" name="Textfeld 9"/>
          <p:cNvSpPr txBox="1"/>
          <p:nvPr/>
        </p:nvSpPr>
        <p:spPr>
          <a:xfrm>
            <a:off x="4637037" y="6276201"/>
            <a:ext cx="461986" cy="276999"/>
          </a:xfrm>
          <a:prstGeom prst="rect">
            <a:avLst/>
          </a:prstGeom>
          <a:noFill/>
        </p:spPr>
        <p:txBody>
          <a:bodyPr wrap="none" rtlCol="0">
            <a:spAutoFit/>
          </a:bodyPr>
          <a:lstStyle/>
          <a:p>
            <a:r>
              <a:rPr lang="de-DE" dirty="0" smtClean="0"/>
              <a:t>B=1</a:t>
            </a:r>
            <a:endParaRPr lang="de-DE" dirty="0"/>
          </a:p>
        </p:txBody>
      </p:sp>
      <p:cxnSp>
        <p:nvCxnSpPr>
          <p:cNvPr id="11" name="Gerade Verbindung 10"/>
          <p:cNvCxnSpPr/>
          <p:nvPr/>
        </p:nvCxnSpPr>
        <p:spPr bwMode="auto">
          <a:xfrm>
            <a:off x="1371600" y="5133201"/>
            <a:ext cx="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910393" y="5361801"/>
            <a:ext cx="470001" cy="276999"/>
          </a:xfrm>
          <a:prstGeom prst="rect">
            <a:avLst/>
          </a:prstGeom>
          <a:noFill/>
        </p:spPr>
        <p:txBody>
          <a:bodyPr wrap="none" rtlCol="0">
            <a:spAutoFit/>
          </a:bodyPr>
          <a:lstStyle/>
          <a:p>
            <a:r>
              <a:rPr lang="de-DE" dirty="0" smtClean="0"/>
              <a:t>C=1</a:t>
            </a:r>
            <a:endParaRPr lang="de-DE" dirty="0"/>
          </a:p>
        </p:txBody>
      </p:sp>
      <p:cxnSp>
        <p:nvCxnSpPr>
          <p:cNvPr id="13" name="Gerade Verbindung 12"/>
          <p:cNvCxnSpPr/>
          <p:nvPr/>
        </p:nvCxnSpPr>
        <p:spPr bwMode="auto">
          <a:xfrm>
            <a:off x="7772400" y="5438001"/>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feld 13"/>
          <p:cNvSpPr txBox="1"/>
          <p:nvPr/>
        </p:nvSpPr>
        <p:spPr>
          <a:xfrm>
            <a:off x="7848600" y="5666601"/>
            <a:ext cx="470001" cy="276999"/>
          </a:xfrm>
          <a:prstGeom prst="rect">
            <a:avLst/>
          </a:prstGeom>
          <a:noFill/>
        </p:spPr>
        <p:txBody>
          <a:bodyPr wrap="none" rtlCol="0">
            <a:spAutoFit/>
          </a:bodyPr>
          <a:lstStyle/>
          <a:p>
            <a:r>
              <a:rPr lang="de-DE" dirty="0" smtClean="0"/>
              <a:t>D=1</a:t>
            </a:r>
            <a:endParaRPr lang="de-DE" dirty="0"/>
          </a:p>
        </p:txBody>
      </p:sp>
      <p:sp>
        <p:nvSpPr>
          <p:cNvPr id="4" name="Abgerundetes Rechteck 3"/>
          <p:cNvSpPr/>
          <p:nvPr/>
        </p:nvSpPr>
        <p:spPr bwMode="auto">
          <a:xfrm>
            <a:off x="3886200" y="5029200"/>
            <a:ext cx="1371600" cy="533400"/>
          </a:xfrm>
          <a:prstGeom prst="round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590800" y="3810000"/>
            <a:ext cx="1295400" cy="1219200"/>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157732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ctrTitle"/>
          </p:nvPr>
        </p:nvSpPr>
        <p:spPr/>
        <p:txBody>
          <a:bodyPr/>
          <a:lstStyle/>
          <a:p>
            <a:r>
              <a:rPr lang="de-DE" dirty="0" smtClean="0"/>
              <a:t>Gray Code</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59</a:t>
            </a:fld>
            <a:endParaRPr lang="de-DE" altLang="de-DE"/>
          </a:p>
        </p:txBody>
      </p:sp>
      <p:pic>
        <p:nvPicPr>
          <p:cNvPr id="4" name="Grafik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3124200"/>
            <a:ext cx="3302828" cy="3302828"/>
          </a:xfrm>
          <a:prstGeom prst="rect">
            <a:avLst/>
          </a:prstGeom>
        </p:spPr>
      </p:pic>
    </p:spTree>
    <p:extLst>
      <p:ext uri="{BB962C8B-B14F-4D97-AF65-F5344CB8AC3E}">
        <p14:creationId xmlns:p14="http://schemas.microsoft.com/office/powerpoint/2010/main" val="1472708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Hold Time</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800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419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2209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1828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11430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12954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38862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flipV="1">
            <a:off x="4038600" y="32766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778847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Grey </a:t>
            </a:r>
            <a:r>
              <a:rPr lang="de-DE" dirty="0" smtClean="0"/>
              <a:t>Code</a:t>
            </a:r>
          </a:p>
          <a:p>
            <a:r>
              <a:rPr lang="de-DE" dirty="0"/>
              <a:t>Grey Code hat die </a:t>
            </a:r>
            <a:r>
              <a:rPr lang="de-DE" dirty="0" smtClean="0"/>
              <a:t>Eigenschaft, </a:t>
            </a:r>
            <a:r>
              <a:rPr lang="de-DE" dirty="0"/>
              <a:t>dass sich immer nur ein Bit ändert wenn man </a:t>
            </a:r>
            <a:r>
              <a:rPr lang="de-DE" dirty="0" smtClean="0"/>
              <a:t>hochzählt</a:t>
            </a:r>
          </a:p>
          <a:p>
            <a:r>
              <a:rPr lang="de-DE" dirty="0" smtClean="0"/>
              <a:t>Weniger </a:t>
            </a:r>
            <a:r>
              <a:rPr lang="de-DE" dirty="0" err="1" smtClean="0"/>
              <a:t>Glitch</a:t>
            </a:r>
            <a:r>
              <a:rPr lang="de-DE" dirty="0" smtClean="0"/>
              <a:t>-es</a:t>
            </a:r>
          </a:p>
          <a:p>
            <a:r>
              <a:rPr lang="de-DE" dirty="0" smtClean="0"/>
              <a:t>Zeitmessung von asynchronen Signalen </a:t>
            </a:r>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60</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2827660136"/>
              </p:ext>
            </p:extLst>
          </p:nvPr>
        </p:nvGraphicFramePr>
        <p:xfrm>
          <a:off x="1524000" y="2910840"/>
          <a:ext cx="6095999" cy="333756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70840">
                <a:tc>
                  <a:txBody>
                    <a:bodyPr/>
                    <a:lstStyle/>
                    <a:p>
                      <a:endParaRPr lang="de-DE" dirty="0"/>
                    </a:p>
                  </a:txBody>
                  <a:tcPr/>
                </a:tc>
                <a:tc>
                  <a:txBody>
                    <a:bodyPr/>
                    <a:lstStyle/>
                    <a:p>
                      <a:r>
                        <a:rPr lang="de-DE" dirty="0" smtClean="0"/>
                        <a:t>B2</a:t>
                      </a:r>
                      <a:endParaRPr lang="de-DE" dirty="0"/>
                    </a:p>
                  </a:txBody>
                  <a:tcPr/>
                </a:tc>
                <a:tc>
                  <a:txBody>
                    <a:bodyPr/>
                    <a:lstStyle/>
                    <a:p>
                      <a:r>
                        <a:rPr lang="de-DE" dirty="0" smtClean="0"/>
                        <a:t>B1</a:t>
                      </a:r>
                      <a:endParaRPr lang="de-DE" dirty="0"/>
                    </a:p>
                  </a:txBody>
                  <a:tcPr/>
                </a:tc>
                <a:tc>
                  <a:txBody>
                    <a:bodyPr/>
                    <a:lstStyle/>
                    <a:p>
                      <a:r>
                        <a:rPr lang="de-DE" dirty="0" smtClean="0"/>
                        <a:t>B0</a:t>
                      </a:r>
                      <a:endParaRPr lang="de-DE" dirty="0"/>
                    </a:p>
                  </a:txBody>
                  <a:tcPr/>
                </a:tc>
                <a:tc>
                  <a:txBody>
                    <a:bodyPr/>
                    <a:lstStyle/>
                    <a:p>
                      <a:r>
                        <a:rPr lang="de-DE" dirty="0" smtClean="0"/>
                        <a:t>G2</a:t>
                      </a:r>
                      <a:endParaRPr lang="de-DE" dirty="0"/>
                    </a:p>
                  </a:txBody>
                  <a:tcPr/>
                </a:tc>
                <a:tc>
                  <a:txBody>
                    <a:bodyPr/>
                    <a:lstStyle/>
                    <a:p>
                      <a:r>
                        <a:rPr lang="de-DE" dirty="0" smtClean="0"/>
                        <a:t>G1</a:t>
                      </a:r>
                      <a:endParaRPr lang="de-DE" dirty="0"/>
                    </a:p>
                  </a:txBody>
                  <a:tcPr/>
                </a:tc>
                <a:tc>
                  <a:txBody>
                    <a:bodyPr/>
                    <a:lstStyle/>
                    <a:p>
                      <a:r>
                        <a:rPr lang="de-DE" dirty="0" smtClean="0"/>
                        <a:t>G0</a:t>
                      </a:r>
                      <a:endParaRPr lang="de-DE" dirty="0"/>
                    </a:p>
                  </a:txBody>
                  <a:tcPr/>
                </a:tc>
              </a:tr>
              <a:tr h="370840">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r h="370840">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2</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3</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4</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5</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6</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7</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bl>
          </a:graphicData>
        </a:graphic>
      </p:graphicFrame>
    </p:spTree>
    <p:extLst>
      <p:ext uri="{BB962C8B-B14F-4D97-AF65-F5344CB8AC3E}">
        <p14:creationId xmlns:p14="http://schemas.microsoft.com/office/powerpoint/2010/main" val="1808660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Es gilt:</a:t>
            </a:r>
          </a:p>
          <a:p>
            <a:r>
              <a:rPr lang="de-DE" dirty="0"/>
              <a:t>G0 = B1 </a:t>
            </a:r>
            <a:r>
              <a:rPr lang="de-DE" dirty="0" err="1"/>
              <a:t>exor</a:t>
            </a:r>
            <a:r>
              <a:rPr lang="de-DE" dirty="0"/>
              <a:t> B0</a:t>
            </a:r>
          </a:p>
          <a:p>
            <a:r>
              <a:rPr lang="de-DE" dirty="0"/>
              <a:t>G1 = B2 </a:t>
            </a:r>
            <a:r>
              <a:rPr lang="de-DE" dirty="0" err="1"/>
              <a:t>exor</a:t>
            </a:r>
            <a:r>
              <a:rPr lang="de-DE" dirty="0"/>
              <a:t> B1</a:t>
            </a:r>
          </a:p>
          <a:p>
            <a:r>
              <a:rPr lang="de-DE" dirty="0"/>
              <a:t>…</a:t>
            </a:r>
          </a:p>
          <a:p>
            <a:r>
              <a:rPr lang="de-DE" dirty="0"/>
              <a:t>Gn-1 = Bn-1</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61</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493891473"/>
              </p:ext>
            </p:extLst>
          </p:nvPr>
        </p:nvGraphicFramePr>
        <p:xfrm>
          <a:off x="1524000" y="2910840"/>
          <a:ext cx="6095999" cy="333756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70840">
                <a:tc>
                  <a:txBody>
                    <a:bodyPr/>
                    <a:lstStyle/>
                    <a:p>
                      <a:endParaRPr lang="de-DE" dirty="0"/>
                    </a:p>
                  </a:txBody>
                  <a:tcPr/>
                </a:tc>
                <a:tc>
                  <a:txBody>
                    <a:bodyPr/>
                    <a:lstStyle/>
                    <a:p>
                      <a:r>
                        <a:rPr lang="de-DE" dirty="0" smtClean="0"/>
                        <a:t>B2</a:t>
                      </a:r>
                      <a:endParaRPr lang="de-DE" dirty="0"/>
                    </a:p>
                  </a:txBody>
                  <a:tcPr/>
                </a:tc>
                <a:tc>
                  <a:txBody>
                    <a:bodyPr/>
                    <a:lstStyle/>
                    <a:p>
                      <a:r>
                        <a:rPr lang="de-DE" dirty="0" smtClean="0"/>
                        <a:t>B1</a:t>
                      </a:r>
                      <a:endParaRPr lang="de-DE" dirty="0"/>
                    </a:p>
                  </a:txBody>
                  <a:tcPr/>
                </a:tc>
                <a:tc>
                  <a:txBody>
                    <a:bodyPr/>
                    <a:lstStyle/>
                    <a:p>
                      <a:r>
                        <a:rPr lang="de-DE" dirty="0" smtClean="0"/>
                        <a:t>B0</a:t>
                      </a:r>
                      <a:endParaRPr lang="de-DE" dirty="0"/>
                    </a:p>
                  </a:txBody>
                  <a:tcPr/>
                </a:tc>
                <a:tc>
                  <a:txBody>
                    <a:bodyPr/>
                    <a:lstStyle/>
                    <a:p>
                      <a:r>
                        <a:rPr lang="de-DE" dirty="0" smtClean="0"/>
                        <a:t>G2</a:t>
                      </a:r>
                      <a:endParaRPr lang="de-DE" dirty="0"/>
                    </a:p>
                  </a:txBody>
                  <a:tcPr/>
                </a:tc>
                <a:tc>
                  <a:txBody>
                    <a:bodyPr/>
                    <a:lstStyle/>
                    <a:p>
                      <a:r>
                        <a:rPr lang="de-DE" dirty="0" smtClean="0"/>
                        <a:t>G1</a:t>
                      </a:r>
                      <a:endParaRPr lang="de-DE" dirty="0"/>
                    </a:p>
                  </a:txBody>
                  <a:tcPr/>
                </a:tc>
                <a:tc>
                  <a:txBody>
                    <a:bodyPr/>
                    <a:lstStyle/>
                    <a:p>
                      <a:r>
                        <a:rPr lang="de-DE" dirty="0" smtClean="0"/>
                        <a:t>G0</a:t>
                      </a:r>
                      <a:endParaRPr lang="de-DE" dirty="0"/>
                    </a:p>
                  </a:txBody>
                  <a:tcPr/>
                </a:tc>
              </a:tr>
              <a:tr h="370840">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r h="370840">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2</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3</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4</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5</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6</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7</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bl>
          </a:graphicData>
        </a:graphic>
      </p:graphicFrame>
    </p:spTree>
    <p:extLst>
      <p:ext uri="{BB962C8B-B14F-4D97-AF65-F5344CB8AC3E}">
        <p14:creationId xmlns:p14="http://schemas.microsoft.com/office/powerpoint/2010/main" val="21642382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endParaRPr lang="de-DE" altLang="de-DE" dirty="0" smtClean="0"/>
          </a:p>
        </p:txBody>
      </p:sp>
      <p:sp>
        <p:nvSpPr>
          <p:cNvPr id="3" name="Inhaltsplatzhalter 2"/>
          <p:cNvSpPr>
            <a:spLocks noGrp="1"/>
          </p:cNvSpPr>
          <p:nvPr>
            <p:ph idx="1"/>
          </p:nvPr>
        </p:nvSpPr>
        <p:spPr>
          <a:xfrm>
            <a:off x="457200" y="692150"/>
            <a:ext cx="8229600" cy="1822450"/>
          </a:xfrm>
        </p:spPr>
        <p:txBody>
          <a:bodyPr/>
          <a:lstStyle/>
          <a:p>
            <a:r>
              <a:rPr lang="de-DE" dirty="0"/>
              <a:t>Es </a:t>
            </a:r>
            <a:r>
              <a:rPr lang="de-DE" dirty="0" smtClean="0"/>
              <a:t>gilt auch:</a:t>
            </a:r>
            <a:endParaRPr lang="de-DE" dirty="0"/>
          </a:p>
          <a:p>
            <a:r>
              <a:rPr lang="de-DE" dirty="0"/>
              <a:t>Bn-1 = Gn-1</a:t>
            </a:r>
          </a:p>
          <a:p>
            <a:r>
              <a:rPr lang="de-DE" dirty="0"/>
              <a:t>Bn-2 = Bn-1 </a:t>
            </a:r>
            <a:r>
              <a:rPr lang="de-DE" dirty="0" err="1"/>
              <a:t>exor</a:t>
            </a:r>
            <a:r>
              <a:rPr lang="de-DE" dirty="0"/>
              <a:t> Gn-2</a:t>
            </a:r>
          </a:p>
          <a:p>
            <a:r>
              <a:rPr lang="de-DE" dirty="0"/>
              <a:t>…</a:t>
            </a:r>
          </a:p>
          <a:p>
            <a:r>
              <a:rPr lang="de-DE" dirty="0"/>
              <a:t>B0 = B1 </a:t>
            </a:r>
            <a:r>
              <a:rPr lang="de-DE" dirty="0" err="1"/>
              <a:t>exor</a:t>
            </a:r>
            <a:r>
              <a:rPr lang="de-DE" dirty="0"/>
              <a:t> G0</a:t>
            </a:r>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62</a:t>
            </a:fld>
            <a:endParaRPr lang="de-DE" altLang="de-DE"/>
          </a:p>
        </p:txBody>
      </p:sp>
      <p:graphicFrame>
        <p:nvGraphicFramePr>
          <p:cNvPr id="4" name="Tabelle 3"/>
          <p:cNvGraphicFramePr>
            <a:graphicFrameLocks noGrp="1"/>
          </p:cNvGraphicFramePr>
          <p:nvPr>
            <p:extLst>
              <p:ext uri="{D42A27DB-BD31-4B8C-83A1-F6EECF244321}">
                <p14:modId xmlns:p14="http://schemas.microsoft.com/office/powerpoint/2010/main" val="3956354426"/>
              </p:ext>
            </p:extLst>
          </p:nvPr>
        </p:nvGraphicFramePr>
        <p:xfrm>
          <a:off x="1524000" y="2910840"/>
          <a:ext cx="6095999" cy="3337560"/>
        </p:xfrm>
        <a:graphic>
          <a:graphicData uri="http://schemas.openxmlformats.org/drawingml/2006/table">
            <a:tbl>
              <a:tblPr firstRow="1" bandRow="1">
                <a:tableStyleId>{5C22544A-7EE6-4342-B048-85BDC9FD1C3A}</a:tableStyleId>
              </a:tblPr>
              <a:tblGrid>
                <a:gridCol w="870857"/>
                <a:gridCol w="870857"/>
                <a:gridCol w="870857"/>
                <a:gridCol w="870857"/>
                <a:gridCol w="870857"/>
                <a:gridCol w="870857"/>
                <a:gridCol w="870857"/>
              </a:tblGrid>
              <a:tr h="370840">
                <a:tc>
                  <a:txBody>
                    <a:bodyPr/>
                    <a:lstStyle/>
                    <a:p>
                      <a:endParaRPr lang="de-DE" dirty="0"/>
                    </a:p>
                  </a:txBody>
                  <a:tcPr/>
                </a:tc>
                <a:tc>
                  <a:txBody>
                    <a:bodyPr/>
                    <a:lstStyle/>
                    <a:p>
                      <a:r>
                        <a:rPr lang="de-DE" dirty="0" smtClean="0"/>
                        <a:t>B2</a:t>
                      </a:r>
                      <a:endParaRPr lang="de-DE" dirty="0"/>
                    </a:p>
                  </a:txBody>
                  <a:tcPr/>
                </a:tc>
                <a:tc>
                  <a:txBody>
                    <a:bodyPr/>
                    <a:lstStyle/>
                    <a:p>
                      <a:r>
                        <a:rPr lang="de-DE" dirty="0" smtClean="0"/>
                        <a:t>B1</a:t>
                      </a:r>
                      <a:endParaRPr lang="de-DE" dirty="0"/>
                    </a:p>
                  </a:txBody>
                  <a:tcPr/>
                </a:tc>
                <a:tc>
                  <a:txBody>
                    <a:bodyPr/>
                    <a:lstStyle/>
                    <a:p>
                      <a:r>
                        <a:rPr lang="de-DE" dirty="0" smtClean="0"/>
                        <a:t>B0</a:t>
                      </a:r>
                      <a:endParaRPr lang="de-DE" dirty="0"/>
                    </a:p>
                  </a:txBody>
                  <a:tcPr/>
                </a:tc>
                <a:tc>
                  <a:txBody>
                    <a:bodyPr/>
                    <a:lstStyle/>
                    <a:p>
                      <a:r>
                        <a:rPr lang="de-DE" dirty="0" smtClean="0"/>
                        <a:t>G2</a:t>
                      </a:r>
                      <a:endParaRPr lang="de-DE" dirty="0"/>
                    </a:p>
                  </a:txBody>
                  <a:tcPr/>
                </a:tc>
                <a:tc>
                  <a:txBody>
                    <a:bodyPr/>
                    <a:lstStyle/>
                    <a:p>
                      <a:r>
                        <a:rPr lang="de-DE" dirty="0" smtClean="0"/>
                        <a:t>G1</a:t>
                      </a:r>
                      <a:endParaRPr lang="de-DE" dirty="0"/>
                    </a:p>
                  </a:txBody>
                  <a:tcPr/>
                </a:tc>
                <a:tc>
                  <a:txBody>
                    <a:bodyPr/>
                    <a:lstStyle/>
                    <a:p>
                      <a:r>
                        <a:rPr lang="de-DE" dirty="0" smtClean="0"/>
                        <a:t>G0</a:t>
                      </a:r>
                      <a:endParaRPr lang="de-DE" dirty="0"/>
                    </a:p>
                  </a:txBody>
                  <a:tcPr/>
                </a:tc>
              </a:tr>
              <a:tr h="370840">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r h="370840">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2</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3</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4</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r>
              <a:tr h="370840">
                <a:tc>
                  <a:txBody>
                    <a:bodyPr/>
                    <a:lstStyle/>
                    <a:p>
                      <a:r>
                        <a:rPr lang="de-DE" dirty="0" smtClean="0"/>
                        <a:t>5</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r>
              <a:tr h="370840">
                <a:tc>
                  <a:txBody>
                    <a:bodyPr/>
                    <a:lstStyle/>
                    <a:p>
                      <a:r>
                        <a:rPr lang="de-DE" dirty="0" smtClean="0"/>
                        <a:t>6</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1</a:t>
                      </a:r>
                      <a:endParaRPr lang="de-DE" dirty="0"/>
                    </a:p>
                  </a:txBody>
                  <a:tcPr/>
                </a:tc>
              </a:tr>
              <a:tr h="370840">
                <a:tc>
                  <a:txBody>
                    <a:bodyPr/>
                    <a:lstStyle/>
                    <a:p>
                      <a:r>
                        <a:rPr lang="de-DE" dirty="0" smtClean="0"/>
                        <a:t>7</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1</a:t>
                      </a:r>
                      <a:endParaRPr lang="de-DE" dirty="0"/>
                    </a:p>
                  </a:txBody>
                  <a:tcPr/>
                </a:tc>
                <a:tc>
                  <a:txBody>
                    <a:bodyPr/>
                    <a:lstStyle/>
                    <a:p>
                      <a:r>
                        <a:rPr lang="de-DE" dirty="0" smtClean="0"/>
                        <a:t>0</a:t>
                      </a:r>
                      <a:endParaRPr lang="de-DE" dirty="0"/>
                    </a:p>
                  </a:txBody>
                  <a:tcPr/>
                </a:tc>
                <a:tc>
                  <a:txBody>
                    <a:bodyPr/>
                    <a:lstStyle/>
                    <a:p>
                      <a:r>
                        <a:rPr lang="de-DE" dirty="0" smtClean="0"/>
                        <a:t>0</a:t>
                      </a:r>
                      <a:endParaRPr lang="de-DE" dirty="0"/>
                    </a:p>
                  </a:txBody>
                  <a:tcPr/>
                </a:tc>
              </a:tr>
            </a:tbl>
          </a:graphicData>
        </a:graphic>
      </p:graphicFrame>
    </p:spTree>
    <p:extLst>
      <p:ext uri="{BB962C8B-B14F-4D97-AF65-F5344CB8AC3E}">
        <p14:creationId xmlns:p14="http://schemas.microsoft.com/office/powerpoint/2010/main" val="2394432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smtClean="0"/>
              <a:t>Hold Time</a:t>
            </a:r>
            <a:endParaRPr lang="de-DE" dirty="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7</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mit Pfeil 1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51816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1057984" y="5181600"/>
            <a:ext cx="798617" cy="276999"/>
          </a:xfrm>
          <a:prstGeom prst="rect">
            <a:avLst/>
          </a:prstGeom>
          <a:noFill/>
        </p:spPr>
        <p:txBody>
          <a:bodyPr wrap="none" rtlCol="0">
            <a:spAutoFit/>
          </a:bodyPr>
          <a:lstStyle/>
          <a:p>
            <a:r>
              <a:rPr lang="de-DE" dirty="0" smtClean="0"/>
              <a:t>Hold Zeit</a:t>
            </a:r>
            <a:endParaRPr lang="de-DE" dirty="0"/>
          </a:p>
        </p:txBody>
      </p:sp>
      <p:sp>
        <p:nvSpPr>
          <p:cNvPr id="25" name="Textfeld 24"/>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Tree>
    <p:extLst>
      <p:ext uri="{BB962C8B-B14F-4D97-AF65-F5344CB8AC3E}">
        <p14:creationId xmlns:p14="http://schemas.microsoft.com/office/powerpoint/2010/main" val="16393743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a:t>Hold Time</a:t>
            </a:r>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8</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mit Pfeil 71"/>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1031650" y="5486400"/>
            <a:ext cx="1173719" cy="276999"/>
          </a:xfrm>
          <a:prstGeom prst="rect">
            <a:avLst/>
          </a:prstGeom>
          <a:noFill/>
        </p:spPr>
        <p:txBody>
          <a:bodyPr wrap="none" rtlCol="0">
            <a:spAutoFit/>
          </a:bodyPr>
          <a:lstStyle/>
          <a:p>
            <a:r>
              <a:rPr lang="de-DE" dirty="0" smtClean="0"/>
              <a:t>Hold Zeitpunkt</a:t>
            </a:r>
            <a:endParaRPr lang="de-DE" dirty="0"/>
          </a:p>
        </p:txBody>
      </p:sp>
      <p:sp>
        <p:nvSpPr>
          <p:cNvPr id="77" name="Textfeld 76"/>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Tree>
    <p:extLst>
      <p:ext uri="{BB962C8B-B14F-4D97-AF65-F5344CB8AC3E}">
        <p14:creationId xmlns:p14="http://schemas.microsoft.com/office/powerpoint/2010/main" val="21775836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p:txBody>
          <a:bodyPr/>
          <a:lstStyle/>
          <a:p>
            <a:r>
              <a:rPr lang="de-DE" altLang="de-DE" dirty="0"/>
              <a:t>Hold</a:t>
            </a:r>
            <a:endParaRPr lang="de-DE" altLang="de-DE" dirty="0" smtClean="0"/>
          </a:p>
        </p:txBody>
      </p:sp>
      <p:sp>
        <p:nvSpPr>
          <p:cNvPr id="3" name="Inhaltsplatzhalter 2"/>
          <p:cNvSpPr>
            <a:spLocks noGrp="1"/>
          </p:cNvSpPr>
          <p:nvPr>
            <p:ph idx="1"/>
          </p:nvPr>
        </p:nvSpPr>
        <p:spPr>
          <a:xfrm>
            <a:off x="457200" y="692150"/>
            <a:ext cx="8229600" cy="1136650"/>
          </a:xfrm>
        </p:spPr>
        <p:txBody>
          <a:bodyPr/>
          <a:lstStyle/>
          <a:p>
            <a:r>
              <a:rPr lang="de-DE" dirty="0" err="1" smtClean="0"/>
              <a:t>Slack</a:t>
            </a:r>
            <a:r>
              <a:rPr lang="de-DE" dirty="0" smtClean="0"/>
              <a:t> zeigt ob es in Ordnung ist (</a:t>
            </a:r>
            <a:r>
              <a:rPr lang="de-DE" dirty="0" err="1" smtClean="0"/>
              <a:t>Slack</a:t>
            </a:r>
            <a:r>
              <a:rPr lang="de-DE" dirty="0" smtClean="0"/>
              <a:t>&gt;0) </a:t>
            </a:r>
            <a:endParaRPr lang="de-DE" dirty="0"/>
          </a:p>
          <a:p>
            <a:endParaRPr lang="de-DE" dirty="0"/>
          </a:p>
          <a:p>
            <a:endParaRPr lang="de-DE" dirty="0" smtClean="0"/>
          </a:p>
          <a:p>
            <a:endParaRPr lang="de-DE" dirty="0"/>
          </a:p>
        </p:txBody>
      </p:sp>
      <p:sp>
        <p:nvSpPr>
          <p:cNvPr id="2" name="Foliennummernplatzhalter 1"/>
          <p:cNvSpPr>
            <a:spLocks noGrp="1"/>
          </p:cNvSpPr>
          <p:nvPr>
            <p:ph type="sldNum" sz="quarter" idx="10"/>
          </p:nvPr>
        </p:nvSpPr>
        <p:spPr/>
        <p:txBody>
          <a:bodyPr/>
          <a:lstStyle/>
          <a:p>
            <a:pPr>
              <a:defRPr/>
            </a:pPr>
            <a:fld id="{73917EFD-3C9F-4F81-B760-9000E55AF854}" type="slidenum">
              <a:rPr lang="de-DE" altLang="de-DE" smtClean="0"/>
              <a:pPr>
                <a:defRPr/>
              </a:pPr>
              <a:t>9</a:t>
            </a:fld>
            <a:endParaRPr lang="de-DE" altLang="de-DE"/>
          </a:p>
        </p:txBody>
      </p:sp>
      <p:sp>
        <p:nvSpPr>
          <p:cNvPr id="4" name="Rechteck 3"/>
          <p:cNvSpPr/>
          <p:nvPr/>
        </p:nvSpPr>
        <p:spPr bwMode="auto">
          <a:xfrm>
            <a:off x="16764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5"/>
          <p:cNvCxnSpPr/>
          <p:nvPr/>
        </p:nvCxnSpPr>
        <p:spPr bwMode="auto">
          <a:xfrm>
            <a:off x="16764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flipH="1">
            <a:off x="16764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11"/>
          <p:cNvCxnSpPr/>
          <p:nvPr/>
        </p:nvCxnSpPr>
        <p:spPr bwMode="auto">
          <a:xfrm flipH="1">
            <a:off x="12192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Ellipse 12"/>
          <p:cNvSpPr/>
          <p:nvPr/>
        </p:nvSpPr>
        <p:spPr bwMode="auto">
          <a:xfrm>
            <a:off x="2971800" y="2590800"/>
            <a:ext cx="762000" cy="762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5" name="Gerade Verbindung mit Pfeil 14"/>
          <p:cNvCxnSpPr/>
          <p:nvPr/>
        </p:nvCxnSpPr>
        <p:spPr bwMode="auto">
          <a:xfrm>
            <a:off x="24384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4267200" y="2743200"/>
            <a:ext cx="838200" cy="1066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p:nvPr/>
        </p:nvCxnSpPr>
        <p:spPr bwMode="auto">
          <a:xfrm>
            <a:off x="4267200" y="35052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H="1">
            <a:off x="4267200" y="35814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3810000" y="3581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50292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3733800" y="2971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Gerade Verbindung 23"/>
          <p:cNvCxnSpPr/>
          <p:nvPr/>
        </p:nvCxnSpPr>
        <p:spPr bwMode="auto">
          <a:xfrm>
            <a:off x="16764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Gerade Verbindung 27"/>
          <p:cNvCxnSpPr/>
          <p:nvPr/>
        </p:nvCxnSpPr>
        <p:spPr bwMode="auto">
          <a:xfrm>
            <a:off x="19812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23622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26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4572000" y="29718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44196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4953000" y="2971800"/>
            <a:ext cx="7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4341" name="Gruppieren 14340"/>
          <p:cNvGrpSpPr/>
          <p:nvPr/>
        </p:nvGrpSpPr>
        <p:grpSpPr>
          <a:xfrm>
            <a:off x="1981200" y="2971800"/>
            <a:ext cx="174171" cy="304800"/>
            <a:chOff x="6172200" y="3657600"/>
            <a:chExt cx="304800" cy="533400"/>
          </a:xfrm>
        </p:grpSpPr>
        <p:cxnSp>
          <p:nvCxnSpPr>
            <p:cNvPr id="14337" name="Gerade Verbindung 1433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340" name="Gerade Verbindung 14339"/>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6" name="Gruppieren 45"/>
          <p:cNvGrpSpPr/>
          <p:nvPr/>
        </p:nvGrpSpPr>
        <p:grpSpPr>
          <a:xfrm>
            <a:off x="2362200" y="2971800"/>
            <a:ext cx="174171" cy="304800"/>
            <a:chOff x="6172200" y="3657600"/>
            <a:chExt cx="304800" cy="533400"/>
          </a:xfrm>
        </p:grpSpPr>
        <p:cxnSp>
          <p:nvCxnSpPr>
            <p:cNvPr id="47" name="Gerade Verbindung 4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1" name="Gruppieren 50"/>
          <p:cNvGrpSpPr/>
          <p:nvPr/>
        </p:nvGrpSpPr>
        <p:grpSpPr>
          <a:xfrm>
            <a:off x="4572000" y="2971800"/>
            <a:ext cx="174171" cy="304800"/>
            <a:chOff x="6172200" y="3657600"/>
            <a:chExt cx="304800" cy="533400"/>
          </a:xfrm>
        </p:grpSpPr>
        <p:cxnSp>
          <p:nvCxnSpPr>
            <p:cNvPr id="52" name="Gerade Verbindung 51"/>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56" name="Gruppieren 55"/>
          <p:cNvGrpSpPr/>
          <p:nvPr/>
        </p:nvGrpSpPr>
        <p:grpSpPr>
          <a:xfrm>
            <a:off x="4953000" y="2971800"/>
            <a:ext cx="174171" cy="304800"/>
            <a:chOff x="6172200" y="3657600"/>
            <a:chExt cx="304800" cy="533400"/>
          </a:xfrm>
        </p:grpSpPr>
        <p:cxnSp>
          <p:nvCxnSpPr>
            <p:cNvPr id="57" name="Gerade Verbindung 56"/>
            <p:cNvCxnSpPr/>
            <p:nvPr/>
          </p:nvCxnSpPr>
          <p:spPr bwMode="auto">
            <a:xfrm>
              <a:off x="6324600" y="3657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6172200" y="3886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H="1">
              <a:off x="61722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63246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7" name="Gerade Verbindung 6"/>
          <p:cNvCxnSpPr/>
          <p:nvPr/>
        </p:nvCxnSpPr>
        <p:spPr bwMode="auto">
          <a:xfrm>
            <a:off x="1676400" y="4343400"/>
            <a:ext cx="3810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flipV="1">
            <a:off x="1676400" y="4343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60"/>
          <p:cNvCxnSpPr/>
          <p:nvPr/>
        </p:nvCxnSpPr>
        <p:spPr bwMode="auto">
          <a:xfrm>
            <a:off x="1295400" y="4876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V="1">
            <a:off x="1828800" y="2895600"/>
            <a:ext cx="762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p:nvPr/>
        </p:nvCxnSpPr>
        <p:spPr bwMode="auto">
          <a:xfrm>
            <a:off x="22098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4800600" y="2971800"/>
            <a:ext cx="1524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25908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27432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810000" y="3276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mit Pfeil 65"/>
          <p:cNvCxnSpPr/>
          <p:nvPr/>
        </p:nvCxnSpPr>
        <p:spPr bwMode="auto">
          <a:xfrm flipV="1">
            <a:off x="3962400" y="3048000"/>
            <a:ext cx="762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mit Pfeil 66"/>
          <p:cNvCxnSpPr/>
          <p:nvPr/>
        </p:nvCxnSpPr>
        <p:spPr bwMode="auto">
          <a:xfrm>
            <a:off x="16764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mit Pfeil 67"/>
          <p:cNvCxnSpPr/>
          <p:nvPr/>
        </p:nvCxnSpPr>
        <p:spPr bwMode="auto">
          <a:xfrm>
            <a:off x="18288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mit Pfeil 68"/>
          <p:cNvCxnSpPr/>
          <p:nvPr/>
        </p:nvCxnSpPr>
        <p:spPr bwMode="auto">
          <a:xfrm>
            <a:off x="1981200" y="4648200"/>
            <a:ext cx="15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18288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2133600" y="4572000"/>
            <a:ext cx="0" cy="914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Textfeld 75"/>
          <p:cNvSpPr txBox="1"/>
          <p:nvPr/>
        </p:nvSpPr>
        <p:spPr>
          <a:xfrm>
            <a:off x="2133600" y="5181600"/>
            <a:ext cx="1087157" cy="276999"/>
          </a:xfrm>
          <a:prstGeom prst="rect">
            <a:avLst/>
          </a:prstGeom>
          <a:noFill/>
        </p:spPr>
        <p:txBody>
          <a:bodyPr wrap="none" rtlCol="0">
            <a:spAutoFit/>
          </a:bodyPr>
          <a:lstStyle/>
          <a:p>
            <a:r>
              <a:rPr lang="de-DE" dirty="0" smtClean="0"/>
              <a:t>D2 </a:t>
            </a:r>
            <a:r>
              <a:rPr lang="de-DE" dirty="0"/>
              <a:t>Ä</a:t>
            </a:r>
            <a:r>
              <a:rPr lang="de-DE" dirty="0" smtClean="0"/>
              <a:t>nderung</a:t>
            </a:r>
            <a:endParaRPr lang="de-DE" dirty="0"/>
          </a:p>
        </p:txBody>
      </p:sp>
      <p:sp>
        <p:nvSpPr>
          <p:cNvPr id="77" name="Textfeld 76"/>
          <p:cNvSpPr txBox="1"/>
          <p:nvPr/>
        </p:nvSpPr>
        <p:spPr>
          <a:xfrm>
            <a:off x="2362200" y="5486400"/>
            <a:ext cx="1860253" cy="276999"/>
          </a:xfrm>
          <a:prstGeom prst="rect">
            <a:avLst/>
          </a:prstGeom>
          <a:noFill/>
        </p:spPr>
        <p:txBody>
          <a:bodyPr wrap="none" rtlCol="0">
            <a:spAutoFit/>
          </a:bodyPr>
          <a:lstStyle/>
          <a:p>
            <a:r>
              <a:rPr lang="de-DE" dirty="0" smtClean="0"/>
              <a:t>Keine Hold Zeit Violation</a:t>
            </a:r>
            <a:endParaRPr lang="de-DE" dirty="0"/>
          </a:p>
        </p:txBody>
      </p:sp>
      <p:cxnSp>
        <p:nvCxnSpPr>
          <p:cNvPr id="78" name="Gerade Verbindung mit Pfeil 77"/>
          <p:cNvCxnSpPr/>
          <p:nvPr/>
        </p:nvCxnSpPr>
        <p:spPr bwMode="auto">
          <a:xfrm>
            <a:off x="1676400" y="4191000"/>
            <a:ext cx="457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9" name="Textfeld 78"/>
          <p:cNvSpPr txBox="1"/>
          <p:nvPr/>
        </p:nvSpPr>
        <p:spPr>
          <a:xfrm>
            <a:off x="1322479" y="3886200"/>
            <a:ext cx="575799" cy="276999"/>
          </a:xfrm>
          <a:prstGeom prst="rect">
            <a:avLst/>
          </a:prstGeom>
          <a:noFill/>
        </p:spPr>
        <p:txBody>
          <a:bodyPr wrap="none" rtlCol="0">
            <a:spAutoFit/>
          </a:bodyPr>
          <a:lstStyle/>
          <a:p>
            <a:r>
              <a:rPr lang="de-DE" dirty="0" smtClean="0"/>
              <a:t>Delay</a:t>
            </a:r>
            <a:endParaRPr lang="de-DE" dirty="0"/>
          </a:p>
        </p:txBody>
      </p:sp>
      <p:sp>
        <p:nvSpPr>
          <p:cNvPr id="80" name="Textfeld 79"/>
          <p:cNvSpPr txBox="1"/>
          <p:nvPr/>
        </p:nvSpPr>
        <p:spPr>
          <a:xfrm>
            <a:off x="1031650" y="5486400"/>
            <a:ext cx="1173719" cy="276999"/>
          </a:xfrm>
          <a:prstGeom prst="rect">
            <a:avLst/>
          </a:prstGeom>
          <a:noFill/>
        </p:spPr>
        <p:txBody>
          <a:bodyPr wrap="none" rtlCol="0">
            <a:spAutoFit/>
          </a:bodyPr>
          <a:lstStyle/>
          <a:p>
            <a:r>
              <a:rPr lang="de-DE" dirty="0" smtClean="0"/>
              <a:t>Hold Zeitpunkt</a:t>
            </a:r>
            <a:endParaRPr lang="de-DE" dirty="0"/>
          </a:p>
        </p:txBody>
      </p:sp>
      <p:sp>
        <p:nvSpPr>
          <p:cNvPr id="81" name="Textfeld 80"/>
          <p:cNvSpPr txBox="1"/>
          <p:nvPr/>
        </p:nvSpPr>
        <p:spPr>
          <a:xfrm>
            <a:off x="2362200" y="5867400"/>
            <a:ext cx="3113802" cy="276999"/>
          </a:xfrm>
          <a:prstGeom prst="rect">
            <a:avLst/>
          </a:prstGeom>
          <a:noFill/>
        </p:spPr>
        <p:txBody>
          <a:bodyPr wrap="none" rtlCol="0">
            <a:spAutoFit/>
          </a:bodyPr>
          <a:lstStyle/>
          <a:p>
            <a:r>
              <a:rPr lang="de-DE" dirty="0" err="1" smtClean="0"/>
              <a:t>Slack</a:t>
            </a:r>
            <a:r>
              <a:rPr lang="de-DE" dirty="0" smtClean="0"/>
              <a:t> = Ck1 + Delay – (Ck2 + </a:t>
            </a:r>
            <a:r>
              <a:rPr lang="de-DE" dirty="0" err="1" smtClean="0"/>
              <a:t>Thold</a:t>
            </a:r>
            <a:r>
              <a:rPr lang="de-DE" dirty="0" smtClean="0"/>
              <a:t>) &gt; 0 </a:t>
            </a:r>
            <a:r>
              <a:rPr lang="de-DE" dirty="0" smtClean="0">
                <a:sym typeface="Wingdings" panose="05000000000000000000" pitchFamily="2" charset="2"/>
              </a:rPr>
              <a:t></a:t>
            </a:r>
            <a:endParaRPr lang="de-DE" dirty="0"/>
          </a:p>
        </p:txBody>
      </p:sp>
      <p:sp>
        <p:nvSpPr>
          <p:cNvPr id="82" name="Textfeld 81"/>
          <p:cNvSpPr txBox="1"/>
          <p:nvPr/>
        </p:nvSpPr>
        <p:spPr>
          <a:xfrm>
            <a:off x="4191000" y="2667000"/>
            <a:ext cx="314510" cy="276999"/>
          </a:xfrm>
          <a:prstGeom prst="rect">
            <a:avLst/>
          </a:prstGeom>
          <a:noFill/>
        </p:spPr>
        <p:txBody>
          <a:bodyPr wrap="none" rtlCol="0">
            <a:spAutoFit/>
          </a:bodyPr>
          <a:lstStyle/>
          <a:p>
            <a:r>
              <a:rPr lang="de-DE" dirty="0" smtClean="0">
                <a:sym typeface="Wingdings" panose="05000000000000000000" pitchFamily="2" charset="2"/>
              </a:rPr>
              <a:t></a:t>
            </a:r>
            <a:endParaRPr lang="de-DE" dirty="0"/>
          </a:p>
        </p:txBody>
      </p:sp>
      <p:sp>
        <p:nvSpPr>
          <p:cNvPr id="70" name="Geschweifte Klammer links 69"/>
          <p:cNvSpPr/>
          <p:nvPr/>
        </p:nvSpPr>
        <p:spPr bwMode="auto">
          <a:xfrm rot="16200000">
            <a:off x="4305300" y="5981700"/>
            <a:ext cx="304800" cy="685800"/>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72" name="Geschweifte Klammer links 71"/>
          <p:cNvSpPr/>
          <p:nvPr/>
        </p:nvSpPr>
        <p:spPr bwMode="auto">
          <a:xfrm rot="16200000">
            <a:off x="3314700" y="5981700"/>
            <a:ext cx="304800" cy="685800"/>
          </a:xfrm>
          <a:prstGeom prst="leftBrac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Arial" charset="0"/>
              <a:cs typeface="Arial" charset="0"/>
            </a:endParaRPr>
          </a:p>
        </p:txBody>
      </p:sp>
      <p:sp>
        <p:nvSpPr>
          <p:cNvPr id="73" name="Textfeld 72"/>
          <p:cNvSpPr txBox="1"/>
          <p:nvPr/>
        </p:nvSpPr>
        <p:spPr>
          <a:xfrm>
            <a:off x="4453321" y="6324600"/>
            <a:ext cx="2771015" cy="276999"/>
          </a:xfrm>
          <a:prstGeom prst="rect">
            <a:avLst/>
          </a:prstGeom>
          <a:noFill/>
        </p:spPr>
        <p:txBody>
          <a:bodyPr wrap="none" rtlCol="0">
            <a:spAutoFit/>
          </a:bodyPr>
          <a:lstStyle/>
          <a:p>
            <a:r>
              <a:rPr lang="en-US" dirty="0" err="1" smtClean="0"/>
              <a:t>Wann</a:t>
            </a:r>
            <a:r>
              <a:rPr lang="en-US" dirty="0" smtClean="0"/>
              <a:t> </a:t>
            </a:r>
            <a:r>
              <a:rPr lang="en-US" dirty="0" err="1" smtClean="0"/>
              <a:t>soll</a:t>
            </a:r>
            <a:r>
              <a:rPr lang="en-US" dirty="0" smtClean="0"/>
              <a:t> </a:t>
            </a:r>
            <a:r>
              <a:rPr lang="en-US" dirty="0" err="1" smtClean="0"/>
              <a:t>sich</a:t>
            </a:r>
            <a:r>
              <a:rPr lang="en-US" dirty="0" smtClean="0"/>
              <a:t> D2 </a:t>
            </a:r>
            <a:r>
              <a:rPr lang="en-US" dirty="0" err="1" smtClean="0"/>
              <a:t>frühestens</a:t>
            </a:r>
            <a:r>
              <a:rPr lang="en-US" dirty="0" smtClean="0"/>
              <a:t> </a:t>
            </a:r>
            <a:r>
              <a:rPr lang="en-US" dirty="0" err="1" smtClean="0"/>
              <a:t>ändern</a:t>
            </a:r>
            <a:r>
              <a:rPr lang="en-US" dirty="0" smtClean="0"/>
              <a:t>?</a:t>
            </a:r>
            <a:endParaRPr lang="en-US" dirty="0"/>
          </a:p>
        </p:txBody>
      </p:sp>
      <p:sp>
        <p:nvSpPr>
          <p:cNvPr id="75" name="Textfeld 74"/>
          <p:cNvSpPr txBox="1"/>
          <p:nvPr/>
        </p:nvSpPr>
        <p:spPr>
          <a:xfrm>
            <a:off x="1820041" y="6324600"/>
            <a:ext cx="1697004" cy="276999"/>
          </a:xfrm>
          <a:prstGeom prst="rect">
            <a:avLst/>
          </a:prstGeom>
          <a:noFill/>
        </p:spPr>
        <p:txBody>
          <a:bodyPr wrap="none" rtlCol="0">
            <a:spAutoFit/>
          </a:bodyPr>
          <a:lstStyle/>
          <a:p>
            <a:r>
              <a:rPr lang="en-US" dirty="0" err="1" smtClean="0"/>
              <a:t>Wann</a:t>
            </a:r>
            <a:r>
              <a:rPr lang="en-US" dirty="0" smtClean="0"/>
              <a:t> </a:t>
            </a:r>
            <a:r>
              <a:rPr lang="en-US" dirty="0" err="1" smtClean="0"/>
              <a:t>ändert</a:t>
            </a:r>
            <a:r>
              <a:rPr lang="en-US" dirty="0" smtClean="0"/>
              <a:t> </a:t>
            </a:r>
            <a:r>
              <a:rPr lang="en-US" dirty="0" err="1" smtClean="0"/>
              <a:t>sich</a:t>
            </a:r>
            <a:r>
              <a:rPr lang="en-US" dirty="0" smtClean="0"/>
              <a:t> D2?</a:t>
            </a:r>
            <a:endParaRPr lang="en-US" dirty="0"/>
          </a:p>
        </p:txBody>
      </p:sp>
    </p:spTree>
    <p:extLst>
      <p:ext uri="{BB962C8B-B14F-4D97-AF65-F5344CB8AC3E}">
        <p14:creationId xmlns:p14="http://schemas.microsoft.com/office/powerpoint/2010/main" val="42416660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SDSSMALL2_2">
  <a:themeElements>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DSSMALL2_2">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DSSMALL2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DSSMALL2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DSSMALL2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DSSMALL2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DSSMALL2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DSSMALL2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DSSMALL2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DSSMALL2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DSSMALL2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DSSMALL2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DSSMALL2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SDSSMALL2_2</Template>
  <TotalTime>0</TotalTime>
  <Words>2439</Words>
  <Application>Microsoft Office PowerPoint</Application>
  <PresentationFormat>Bildschirmpräsentation (4:3)</PresentationFormat>
  <Paragraphs>904</Paragraphs>
  <Slides>62</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62</vt:i4>
      </vt:variant>
    </vt:vector>
  </HeadingPairs>
  <TitlesOfParts>
    <vt:vector size="65" baseType="lpstr">
      <vt:lpstr>Arial</vt:lpstr>
      <vt:lpstr>Wingdings</vt:lpstr>
      <vt:lpstr>SDSSMALL2_2</vt:lpstr>
      <vt:lpstr>PowerPoint-Präsentation</vt:lpstr>
      <vt:lpstr>Setup und Hold Zeit </vt:lpstr>
      <vt:lpstr>PowerPoint-Präsentation</vt:lpstr>
      <vt:lpstr>Hold</vt:lpstr>
      <vt:lpstr>Hold</vt:lpstr>
      <vt:lpstr>Hold</vt:lpstr>
      <vt:lpstr>Hold</vt:lpstr>
      <vt:lpstr>Hold</vt:lpstr>
      <vt:lpstr>Hold</vt:lpstr>
      <vt:lpstr>Hold</vt:lpstr>
      <vt:lpstr>Hold</vt:lpstr>
      <vt:lpstr>Hold</vt:lpstr>
      <vt:lpstr>Hold</vt:lpstr>
      <vt:lpstr>Hold</vt:lpstr>
      <vt:lpstr>Hold</vt:lpstr>
      <vt:lpstr>Setup</vt:lpstr>
      <vt:lpstr>Setup</vt:lpstr>
      <vt:lpstr>Setup</vt:lpstr>
      <vt:lpstr>Setup</vt:lpstr>
      <vt:lpstr>Setup</vt:lpstr>
      <vt:lpstr>Setup</vt:lpstr>
      <vt:lpstr>Setup</vt:lpstr>
      <vt:lpstr>Setup</vt:lpstr>
      <vt:lpstr>Setup</vt:lpstr>
      <vt:lpstr>Setup</vt:lpstr>
      <vt:lpstr>Setup</vt:lpstr>
      <vt:lpstr>Setup</vt:lpstr>
      <vt:lpstr>Setup</vt:lpstr>
      <vt:lpstr>Setup</vt:lpstr>
      <vt:lpstr>Setup</vt:lpstr>
      <vt:lpstr>Setup</vt:lpstr>
      <vt:lpstr>Setup</vt:lpstr>
      <vt:lpstr>PowerPoint-Präsentation</vt:lpstr>
      <vt:lpstr>Kodierer</vt:lpstr>
      <vt:lpstr>PowerPoint-Präsentation</vt:lpstr>
      <vt:lpstr>PowerPoint-Präsentation</vt:lpstr>
      <vt:lpstr>PowerPoint-Präsentation</vt:lpstr>
      <vt:lpstr>PowerPoint-Präsentation</vt:lpstr>
      <vt:lpstr>PowerPoint-Präsentation</vt:lpstr>
      <vt:lpstr>PowerPoint-Präsentation</vt:lpstr>
      <vt:lpstr>Minimierung von Schaltfunktionen Karnaugh Tabellen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Glitch</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Gray Code</vt:lpstr>
      <vt:lpstr>PowerPoint-Präsentation</vt:lpstr>
      <vt:lpstr>PowerPoint-Präsentation</vt:lpstr>
      <vt:lpstr>PowerPoint-Präsentation</vt:lpstr>
    </vt:vector>
  </TitlesOfParts>
  <Company>University Mannheim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Ivan Peric</dc:creator>
  <cp:lastModifiedBy>Peric, Ivan (IPE)</cp:lastModifiedBy>
  <cp:revision>1531</cp:revision>
  <dcterms:created xsi:type="dcterms:W3CDTF">2010-08-30T10:07:17Z</dcterms:created>
  <dcterms:modified xsi:type="dcterms:W3CDTF">2018-05-22T09:06:05Z</dcterms:modified>
</cp:coreProperties>
</file>